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400FD2-6904-4929-8EA9-B7DD3E1A5CA8}" type="datetimeFigureOut">
              <a:rPr lang="en-US" smtClean="0"/>
              <a:pPr/>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B03D-D52C-497A-B644-D9EC44B81E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400FD2-6904-4929-8EA9-B7DD3E1A5CA8}" type="datetimeFigureOut">
              <a:rPr lang="en-US" smtClean="0"/>
              <a:pPr/>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B03D-D52C-497A-B644-D9EC44B81E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400FD2-6904-4929-8EA9-B7DD3E1A5CA8}" type="datetimeFigureOut">
              <a:rPr lang="en-US" smtClean="0"/>
              <a:pPr/>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B03D-D52C-497A-B644-D9EC44B81E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400FD2-6904-4929-8EA9-B7DD3E1A5CA8}" type="datetimeFigureOut">
              <a:rPr lang="en-US" smtClean="0"/>
              <a:pPr/>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B03D-D52C-497A-B644-D9EC44B81E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400FD2-6904-4929-8EA9-B7DD3E1A5CA8}" type="datetimeFigureOut">
              <a:rPr lang="en-US" smtClean="0"/>
              <a:pPr/>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B03D-D52C-497A-B644-D9EC44B81E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400FD2-6904-4929-8EA9-B7DD3E1A5CA8}" type="datetimeFigureOut">
              <a:rPr lang="en-US" smtClean="0"/>
              <a:pPr/>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DB03D-D52C-497A-B644-D9EC44B81E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400FD2-6904-4929-8EA9-B7DD3E1A5CA8}" type="datetimeFigureOut">
              <a:rPr lang="en-US" smtClean="0"/>
              <a:pPr/>
              <a:t>3/23/2014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8DB03D-D52C-497A-B644-D9EC44B81E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400FD2-6904-4929-8EA9-B7DD3E1A5CA8}" type="datetimeFigureOut">
              <a:rPr lang="en-US" smtClean="0"/>
              <a:pPr/>
              <a:t>3/23/2014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DB03D-D52C-497A-B644-D9EC44B81E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00FD2-6904-4929-8EA9-B7DD3E1A5CA8}" type="datetimeFigureOut">
              <a:rPr lang="en-US" smtClean="0"/>
              <a:pPr/>
              <a:t>3/23/2014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8DB03D-D52C-497A-B644-D9EC44B81E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400FD2-6904-4929-8EA9-B7DD3E1A5CA8}" type="datetimeFigureOut">
              <a:rPr lang="en-US" smtClean="0"/>
              <a:pPr/>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DB03D-D52C-497A-B644-D9EC44B81E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400FD2-6904-4929-8EA9-B7DD3E1A5CA8}" type="datetimeFigureOut">
              <a:rPr lang="en-US" smtClean="0"/>
              <a:pPr/>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DB03D-D52C-497A-B644-D9EC44B81E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00FD2-6904-4929-8EA9-B7DD3E1A5CA8}" type="datetimeFigureOut">
              <a:rPr lang="en-US" smtClean="0"/>
              <a:pPr/>
              <a:t>3/23/2014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DB03D-D52C-497A-B644-D9EC44B81E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sa/url?sa=i&amp;rct=j&amp;q=&amp;esrc=s&amp;source=images&amp;cd=&amp;cad=rja&amp;uact=8&amp;docid=FzPSAgcIsuVx3M&amp;tbnid=jiyxLM0caQCaHM:&amp;ved=0CAYQjRw&amp;url=http%3A%2F%2Fcals.arizona.edu%2Fpubs%2Fcrops%2Faz1366%2F&amp;ei=2AQvU-DSGOSo0QXh94CwCQ&amp;psig=AFQjCNF_PMpi79cv1v57k3MbA4Hsueqqww&amp;ust=139567672401645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sa/url?sa=i&amp;rct=j&amp;q=&amp;esrc=s&amp;source=images&amp;cd=&amp;cad=rja&amp;uact=8&amp;docid=UHvS38sV2LCQAM&amp;tbnid=0A-qv8rDh6023M:&amp;ved=0CAYQjRw&amp;url=http%3A%2F%2Fagripb.gov.in%2Fhome.php%3Fpage%3Dcotto&amp;ei=FQUvU6S-IPLK0AWI7oDoDA&amp;psig=AFQjCNF_PMpi79cv1v57k3MbA4Hsueqqww&amp;ust=139567672401645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sa/url?sa=i&amp;rct=j&amp;q=&amp;esrc=s&amp;source=images&amp;cd=&amp;cad=rja&amp;uact=8&amp;docid=JBLHwaw54ZKveM&amp;tbnid=-6_2xLuHzkl5pM:&amp;ved=0CAYQjRw&amp;url=http%3A%2F%2Fgeorgiaag.com%2F%3Fpage_id%3D97&amp;ei=cgUvU_7_Borx0gW0w4DYBw&amp;psig=AFQjCNH4Flp-WMsoLiFDRFMYzx2QQGjFCQ&amp;ust=139567686586067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sa/url?sa=i&amp;rct=j&amp;q=&amp;esrc=s&amp;source=images&amp;cd=&amp;cad=rja&amp;uact=8&amp;docid=6Upjb6dPgcOtqM&amp;tbnid=5h2TacaICUm7tM:&amp;ved=0CAYQjRw&amp;url=http%3A%2F%2Fwww.alkaram.com%2Fcorporate%2Fproduction.html&amp;ei=vAUvU5OhJYeK1AW414HADQ&amp;psig=AFQjCNF3jrfQnfWPa-IW---0oXBcphWWhw&amp;ust=139567696119332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m.sa/url?sa=i&amp;rct=j&amp;q=&amp;esrc=s&amp;source=images&amp;cd=&amp;cad=rja&amp;uact=8&amp;docid=gMJ0TEk-kswufM&amp;tbnid=IPdqQDh0qJrbWM:&amp;ved=0CAYQjRw&amp;url=http://mediconex.org/en/?page_id=21867&amp;ei=RKoqU6TOFYqH0AWSi4DgDg&amp;psig=AFQjCNGr5yTbbjvoYfNGZLT5K_1blT11oA&amp;ust=139539140152789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sa/url?sa=i&amp;rct=j&amp;q=&amp;esrc=s&amp;source=images&amp;cd=&amp;cad=rja&amp;uact=8&amp;docid=6Upjb6dPgcOtqM&amp;tbnid=5h2TacaICUm7tM:&amp;ved=0CAYQjRw&amp;url=http%3A%2F%2Fwww.srimurugantextiles.com%2Fproduction-setup.htm&amp;ei=6QUvU87cONHY0QWd6YCICA&amp;psig=AFQjCNF3jrfQnfWPa-IW---0oXBcphWWhw&amp;ust=139567696119332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sa/url?sa=i&amp;rct=j&amp;q=&amp;esrc=s&amp;source=images&amp;cd=&amp;cad=rja&amp;uact=8&amp;docid=H7Ew38WCKK3DQM&amp;tbnid=FgRAz7MZyhIuwM:&amp;ved=0CAYQjRw&amp;url=http%3A%2F%2Fwww.directindustry.com%2Fprod%2Fj-p-extrusiontech-ltd%2Fweaving-machines-cotton-fabrication-51644-503450.html&amp;ei=RgYvU8ygMaqZ0QWtqYHABw&amp;psig=AFQjCNFpyTkEp6S-nGEEnBsPV-XZQUhYXA&amp;ust=139567708703664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sa/url?sa=i&amp;rct=j&amp;q=&amp;esrc=s&amp;source=images&amp;cd=&amp;cad=rja&amp;uact=8&amp;docid=Dl6Y2z_4nS41UM&amp;tbnid=WBB7HQhwnqa02M:&amp;ved=0CAYQjRw&amp;url=http%3A%2F%2Fecostylelifebeaumonde.blogspot.com%2F2013%2F10%2Ffrom-seed-to-scarf-story-of-organic.html&amp;ei=rwYvU5DNGbSX0QXl5oBo&amp;psig=AFQjCNHNmJGi91Ey5U_VLK3nGOLPxkNGTA&amp;ust=139567721190780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sa/url?sa=i&amp;rct=j&amp;q=&amp;esrc=s&amp;source=images&amp;cd=&amp;cad=rja&amp;uact=8&amp;docid=HeRNClKwqJurxM&amp;tbnid=CrIqnQ_puUGXhM:&amp;ved=0CAYQjRw&amp;url=http://www.lonelyplanet.com/maps/asia/pakistan/&amp;ei=lqoqU5qjBPPa0QXM7YHYDw&amp;psig=AFQjCNG6VrQWDIJuhgjTy4M9pdFcPTrGuw&amp;ust=139539149770049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google.com.sa/url?sa=i&amp;rct=j&amp;q=&amp;esrc=s&amp;source=images&amp;cd=&amp;cad=rja&amp;uact=8&amp;docid=iZsL9Y2mENUeHM&amp;tbnid=KwZdkeQ1CMebZM:&amp;ved=0CAYQjRw&amp;url=http%3A%2F%2Fwww.thenewstribe.com%2F2013%2F09%2F23%2Fpresidents-sons-enters-in-high-quality-cattle-business%2F&amp;ei=3wIvU6PGFoHW0QW304DoAg&amp;psig=AFQjCNGv4HMp8ng8B2KMbk4VvGX_bJ8kCQ&amp;ust=139567624000820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3">
            <a:schemeClr val="lt1"/>
          </a:lnRef>
          <a:fillRef idx="1">
            <a:schemeClr val="accent3"/>
          </a:fillRef>
          <a:effectRef idx="1">
            <a:schemeClr val="accent3"/>
          </a:effectRef>
          <a:fontRef idx="minor">
            <a:schemeClr val="lt1"/>
          </a:fontRef>
        </p:style>
        <p:txBody>
          <a:bodyPr/>
          <a:lstStyle/>
          <a:p>
            <a:r>
              <a:rPr lang="en-US" dirty="0" smtClean="0"/>
              <a:t>PAKISTAN</a:t>
            </a:r>
            <a:endParaRPr lang="en-US" dirty="0"/>
          </a:p>
        </p:txBody>
      </p:sp>
      <p:sp>
        <p:nvSpPr>
          <p:cNvPr id="3" name="Subtitle 2"/>
          <p:cNvSpPr>
            <a:spLocks noGrp="1"/>
          </p:cNvSpPr>
          <p:nvPr>
            <p:ph type="subTitle" idx="1"/>
          </p:nvPr>
        </p:nvSpPr>
        <p:spPr/>
        <p:txBody>
          <a:bodyPr/>
          <a:lstStyle/>
          <a:p>
            <a:r>
              <a:rPr lang="en-US" dirty="0" smtClean="0">
                <a:solidFill>
                  <a:srgbClr val="92D050"/>
                </a:solidFill>
              </a:rPr>
              <a:t>AN ECONOMY BASED ON AGRICULTURE</a:t>
            </a:r>
            <a:endParaRPr lang="en-US" dirty="0">
              <a:solidFill>
                <a:srgbClr val="92D05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lstStyle/>
          <a:p>
            <a:r>
              <a:rPr lang="en-US" dirty="0" smtClean="0"/>
              <a:t>The Green Revolution has helped farmer’s to grow more wheat, which started in 1940s.</a:t>
            </a:r>
          </a:p>
          <a:p>
            <a:r>
              <a:rPr lang="en-US" dirty="0" smtClean="0"/>
              <a:t>This program introduced modern farming methods and special varieties of wheat, rice, and corn.</a:t>
            </a:r>
          </a:p>
          <a:p>
            <a:r>
              <a:rPr lang="en-US" dirty="0" smtClean="0"/>
              <a:t>In 2000 Pakistan had enough wheat to export to countries like Afghanistan etc.</a:t>
            </a:r>
          </a:p>
          <a:p>
            <a:r>
              <a:rPr lang="en-US" dirty="0" smtClean="0"/>
              <a:t>Becoming self-sufficient in wheat was one of the goals of the government.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dirty="0" smtClean="0"/>
              <a:t>MANAGING THE WATER SUPPLY</a:t>
            </a:r>
            <a:endParaRPr lang="en-US" dirty="0"/>
          </a:p>
        </p:txBody>
      </p:sp>
      <p:sp>
        <p:nvSpPr>
          <p:cNvPr id="3" name="Content Placeholder 2"/>
          <p:cNvSpPr>
            <a:spLocks noGrp="1"/>
          </p:cNvSpPr>
          <p:nvPr>
            <p:ph idx="1"/>
          </p:nvPr>
        </p:nvSpPr>
        <p:spPr/>
        <p:txBody>
          <a:bodyPr/>
          <a:lstStyle/>
          <a:p>
            <a:r>
              <a:rPr lang="en-US" dirty="0" smtClean="0"/>
              <a:t>Pakistani farmers use many canals and ditches to move water from the River Indus to their farms.</a:t>
            </a:r>
          </a:p>
          <a:p>
            <a:r>
              <a:rPr lang="en-US" dirty="0" smtClean="0"/>
              <a:t>In this way they have a steady supply of water all year round, even in drought condition.</a:t>
            </a:r>
          </a:p>
          <a:p>
            <a:r>
              <a:rPr lang="en-US" dirty="0" smtClean="0"/>
              <a:t>As more water is being supplied more crops are being produced.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lstStyle/>
          <a:p>
            <a:r>
              <a:rPr lang="en-US" dirty="0" smtClean="0"/>
              <a:t>Irrigation has solved many farming problems but it creates others too.</a:t>
            </a:r>
          </a:p>
          <a:p>
            <a:r>
              <a:rPr lang="en-US" dirty="0" smtClean="0"/>
              <a:t>For example: river water contains small amounts of salts. When water evaporates the salt is left behind. Over time salts build up in the soil that slows the plant growth.</a:t>
            </a:r>
          </a:p>
          <a:p>
            <a:r>
              <a:rPr lang="en-US" dirty="0" smtClean="0"/>
              <a:t>Pakistani scientists are trying to find a way to treat the salt-damaged soil.</a:t>
            </a:r>
          </a:p>
          <a:p>
            <a:r>
              <a:rPr lang="en-US" dirty="0" smtClean="0"/>
              <a:t>They are also working to develop a type of wheat that can grow in salty soil.</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lstStyle/>
          <a:p>
            <a:r>
              <a:rPr lang="en-US" dirty="0" smtClean="0"/>
              <a:t>Pakistanis have another water problem, one that is the opposite of drought.</a:t>
            </a:r>
          </a:p>
          <a:p>
            <a:r>
              <a:rPr lang="en-US" dirty="0" smtClean="0"/>
              <a:t>During the monsoon season, damaging floods can occur. One solution is the large dams built by the government. </a:t>
            </a:r>
          </a:p>
          <a:p>
            <a:r>
              <a:rPr lang="en-US" dirty="0" smtClean="0"/>
              <a:t>The dams catch and hold monsoon rains. </a:t>
            </a:r>
          </a:p>
          <a:p>
            <a:r>
              <a:rPr lang="en-US" dirty="0" smtClean="0"/>
              <a:t>The waters are then released as needed into irrigation canals.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dirty="0" smtClean="0"/>
              <a:t>INDUSTRY IN PAKISTAN</a:t>
            </a:r>
            <a:endParaRPr lang="en-US" dirty="0"/>
          </a:p>
        </p:txBody>
      </p:sp>
      <p:sp>
        <p:nvSpPr>
          <p:cNvPr id="3" name="Content Placeholder 2"/>
          <p:cNvSpPr>
            <a:spLocks noGrp="1"/>
          </p:cNvSpPr>
          <p:nvPr>
            <p:ph idx="1"/>
          </p:nvPr>
        </p:nvSpPr>
        <p:spPr/>
        <p:txBody>
          <a:bodyPr>
            <a:normAutofit lnSpcReduction="10000"/>
          </a:bodyPr>
          <a:lstStyle/>
          <a:p>
            <a:r>
              <a:rPr lang="en-US" dirty="0" smtClean="0"/>
              <a:t>Dams such as </a:t>
            </a:r>
            <a:r>
              <a:rPr lang="en-US" dirty="0" err="1" smtClean="0"/>
              <a:t>Tarbela</a:t>
            </a:r>
            <a:r>
              <a:rPr lang="en-US" dirty="0" smtClean="0"/>
              <a:t>, not only help the farmers but they also capture the energy of rushing water to create hydroelectricity.</a:t>
            </a:r>
          </a:p>
          <a:p>
            <a:r>
              <a:rPr lang="en-US" dirty="0" smtClean="0"/>
              <a:t>In Pakistan, hydroelectricity power plants produce electricity to run textile mills and other factories.</a:t>
            </a:r>
          </a:p>
          <a:p>
            <a:r>
              <a:rPr lang="en-US" dirty="0" smtClean="0"/>
              <a:t>Most industry is located near the sources of hydroelectric power, on the plains of the Indus River.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fontScale="90000"/>
          </a:bodyPr>
          <a:lstStyle/>
          <a:p>
            <a:r>
              <a:rPr lang="en-US" dirty="0" smtClean="0"/>
              <a:t>INDUSTRY BASED ON AGRICULTURE</a:t>
            </a:r>
            <a:endParaRPr lang="en-US" dirty="0"/>
          </a:p>
        </p:txBody>
      </p:sp>
      <p:sp>
        <p:nvSpPr>
          <p:cNvPr id="3" name="Content Placeholder 2"/>
          <p:cNvSpPr>
            <a:spLocks noGrp="1"/>
          </p:cNvSpPr>
          <p:nvPr>
            <p:ph idx="1"/>
          </p:nvPr>
        </p:nvSpPr>
        <p:spPr/>
        <p:txBody>
          <a:bodyPr>
            <a:normAutofit fontScale="92500"/>
          </a:bodyPr>
          <a:lstStyle/>
          <a:p>
            <a:r>
              <a:rPr lang="en-US" dirty="0" smtClean="0"/>
              <a:t>Pakistan began its growth in industry by building on what its people knew best: agriculture.</a:t>
            </a:r>
          </a:p>
          <a:p>
            <a:r>
              <a:rPr lang="en-US" dirty="0" smtClean="0"/>
              <a:t>Today Pakistan’s industry depends mainly upon textile industry.</a:t>
            </a:r>
          </a:p>
          <a:p>
            <a:r>
              <a:rPr lang="en-US" dirty="0" smtClean="0"/>
              <a:t>More than 60% of the exports come from the textile industry.</a:t>
            </a:r>
          </a:p>
          <a:p>
            <a:r>
              <a:rPr lang="en-US" dirty="0" smtClean="0"/>
              <a:t>Textile products include yarn, cloth and garments made form cotton grown by the farmers.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429000"/>
            <a:ext cx="8229600" cy="2697163"/>
          </a:xfrm>
        </p:spPr>
        <p:txBody>
          <a:bodyPr/>
          <a:lstStyle/>
          <a:p>
            <a:endParaRPr lang="en-US" dirty="0"/>
          </a:p>
        </p:txBody>
      </p:sp>
      <p:pic>
        <p:nvPicPr>
          <p:cNvPr id="28676" name="Picture 4" descr="http://cals.arizona.edu/pubs/crops/az1366/coverphoto.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124200"/>
            <a:ext cx="8229600" cy="3001963"/>
          </a:xfrm>
        </p:spPr>
        <p:txBody>
          <a:bodyPr/>
          <a:lstStyle/>
          <a:p>
            <a:endParaRPr lang="en-US" dirty="0"/>
          </a:p>
        </p:txBody>
      </p:sp>
      <p:pic>
        <p:nvPicPr>
          <p:cNvPr id="29698" name="Picture 2" descr="http://agripb.gov.in/cash_crop/images/cotton2.jpg">
            <a:hlinkClick r:id="rId2"/>
          </p:cNvPr>
          <p:cNvPicPr>
            <a:picLocks noChangeAspect="1" noChangeArrowheads="1"/>
          </p:cNvPicPr>
          <p:nvPr/>
        </p:nvPicPr>
        <p:blipFill>
          <a:blip r:embed="rId3" cstate="print"/>
          <a:srcRect/>
          <a:stretch>
            <a:fillRect/>
          </a:stretch>
        </p:blipFill>
        <p:spPr bwMode="auto">
          <a:xfrm>
            <a:off x="228600" y="0"/>
            <a:ext cx="8610600" cy="685028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429000"/>
            <a:ext cx="8229600" cy="2697163"/>
          </a:xfrm>
        </p:spPr>
        <p:txBody>
          <a:bodyPr/>
          <a:lstStyle/>
          <a:p>
            <a:endParaRPr lang="en-US" dirty="0"/>
          </a:p>
        </p:txBody>
      </p:sp>
      <p:pic>
        <p:nvPicPr>
          <p:cNvPr id="30722" name="Picture 2" descr="http://georgiaag.com/wp-content/uploads/2011/08/Working_cotton_gin.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0"/>
            <a:ext cx="8229600" cy="3078163"/>
          </a:xfrm>
        </p:spPr>
        <p:txBody>
          <a:bodyPr/>
          <a:lstStyle/>
          <a:p>
            <a:endParaRPr lang="en-US" dirty="0"/>
          </a:p>
        </p:txBody>
      </p:sp>
      <p:pic>
        <p:nvPicPr>
          <p:cNvPr id="31746" name="Picture 2" descr="http://www.alkaram.com/corporate/images/spinning.jpg">
            <a:hlinkClick r:id="rId2"/>
          </p:cNvPr>
          <p:cNvPicPr>
            <a:picLocks noChangeAspect="1" noChangeArrowheads="1"/>
          </p:cNvPicPr>
          <p:nvPr/>
        </p:nvPicPr>
        <p:blipFill>
          <a:blip r:embed="rId3" cstate="print"/>
          <a:srcRect/>
          <a:stretch>
            <a:fillRect/>
          </a:stretch>
        </p:blipFill>
        <p:spPr bwMode="auto">
          <a:xfrm>
            <a:off x="-1" y="0"/>
            <a:ext cx="9144001"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962400"/>
            <a:ext cx="8229600" cy="2163763"/>
          </a:xfrm>
        </p:spPr>
        <p:txBody>
          <a:bodyPr/>
          <a:lstStyle/>
          <a:p>
            <a:endParaRPr lang="en-US" dirty="0"/>
          </a:p>
        </p:txBody>
      </p:sp>
      <p:pic>
        <p:nvPicPr>
          <p:cNvPr id="1028" name="Picture 4" descr="http://mediconex.org/en/wp-content/uploads/2013/09/Pakistan-flag-wiki.png">
            <a:hlinkClick r:id="rId2"/>
          </p:cNvPr>
          <p:cNvPicPr>
            <a:picLocks noChangeAspect="1" noChangeArrowheads="1"/>
          </p:cNvPicPr>
          <p:nvPr/>
        </p:nvPicPr>
        <p:blipFill>
          <a:blip r:embed="rId3" cstate="print"/>
          <a:srcRect/>
          <a:stretch>
            <a:fillRect/>
          </a:stretch>
        </p:blipFill>
        <p:spPr bwMode="auto">
          <a:xfrm>
            <a:off x="304800" y="304800"/>
            <a:ext cx="8572500" cy="6019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971800"/>
            <a:ext cx="8229600" cy="3154363"/>
          </a:xfrm>
        </p:spPr>
        <p:txBody>
          <a:bodyPr/>
          <a:lstStyle/>
          <a:p>
            <a:endParaRPr lang="en-US" dirty="0"/>
          </a:p>
        </p:txBody>
      </p:sp>
      <p:pic>
        <p:nvPicPr>
          <p:cNvPr id="32770" name="Picture 2" descr="http://www.srimurugantextiles.com/images/production/1.jpg">
            <a:hlinkClick r:id="rId2"/>
          </p:cNvPr>
          <p:cNvPicPr>
            <a:picLocks noChangeAspect="1" noChangeArrowheads="1"/>
          </p:cNvPicPr>
          <p:nvPr/>
        </p:nvPicPr>
        <p:blipFill>
          <a:blip r:embed="rId3" cstate="print"/>
          <a:srcRect/>
          <a:stretch>
            <a:fillRect/>
          </a:stretch>
        </p:blipFill>
        <p:spPr bwMode="auto">
          <a:xfrm>
            <a:off x="-1" y="0"/>
            <a:ext cx="9113621"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581400"/>
            <a:ext cx="8229600" cy="2544763"/>
          </a:xfrm>
        </p:spPr>
        <p:txBody>
          <a:bodyPr/>
          <a:lstStyle/>
          <a:p>
            <a:endParaRPr lang="en-US" dirty="0"/>
          </a:p>
        </p:txBody>
      </p:sp>
      <p:pic>
        <p:nvPicPr>
          <p:cNvPr id="33794" name="Picture 2" descr="http://img.directindustry.com/images_di/photo-g/weaving-machines-cotton-fabrication-51644-2559891.jpg">
            <a:hlinkClick r:id="rId2"/>
          </p:cNvPr>
          <p:cNvPicPr>
            <a:picLocks noChangeAspect="1" noChangeArrowheads="1"/>
          </p:cNvPicPr>
          <p:nvPr/>
        </p:nvPicPr>
        <p:blipFill>
          <a:blip r:embed="rId3" cstate="print"/>
          <a:srcRect/>
          <a:stretch>
            <a:fillRect/>
          </a:stretch>
        </p:blipFill>
        <p:spPr bwMode="auto">
          <a:xfrm>
            <a:off x="0" y="0"/>
            <a:ext cx="9154664"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581400"/>
            <a:ext cx="8229600" cy="2544763"/>
          </a:xfrm>
        </p:spPr>
        <p:txBody>
          <a:bodyPr/>
          <a:lstStyle/>
          <a:p>
            <a:endParaRPr lang="en-US" dirty="0"/>
          </a:p>
        </p:txBody>
      </p:sp>
      <p:pic>
        <p:nvPicPr>
          <p:cNvPr id="34818" name="Picture 2" descr="http://3.bp.blogspot.com/-mXri5gGqWZE/UmqpZCVocDI/AAAAAAAAEXg/I9C8o0djjy4/s1600/organic+cotton+fabric+being+printed.jpg">
            <a:hlinkClick r:id="rId2"/>
          </p:cNvPr>
          <p:cNvPicPr>
            <a:picLocks noChangeAspect="1" noChangeArrowheads="1"/>
          </p:cNvPicPr>
          <p:nvPr/>
        </p:nvPicPr>
        <p:blipFill>
          <a:blip r:embed="rId3" cstate="print"/>
          <a:srcRect/>
          <a:stretch>
            <a:fillRect/>
          </a:stretch>
        </p:blipFill>
        <p:spPr bwMode="auto">
          <a:xfrm>
            <a:off x="0" y="0"/>
            <a:ext cx="9148302"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dirty="0" smtClean="0"/>
              <a:t>OTHER INDUSTRIES IN PAKISTAN</a:t>
            </a:r>
            <a:endParaRPr lang="en-US" dirty="0"/>
          </a:p>
        </p:txBody>
      </p:sp>
      <p:sp>
        <p:nvSpPr>
          <p:cNvPr id="3" name="Content Placeholder 2"/>
          <p:cNvSpPr>
            <a:spLocks noGrp="1"/>
          </p:cNvSpPr>
          <p:nvPr>
            <p:ph idx="1"/>
          </p:nvPr>
        </p:nvSpPr>
        <p:spPr/>
        <p:txBody>
          <a:bodyPr>
            <a:normAutofit lnSpcReduction="10000"/>
          </a:bodyPr>
          <a:lstStyle/>
          <a:p>
            <a:r>
              <a:rPr lang="en-US" dirty="0" smtClean="0"/>
              <a:t>Pakistan has other industries too such as chemical industries that produce paint, soap, dye, insect killing sprays.</a:t>
            </a:r>
          </a:p>
          <a:p>
            <a:r>
              <a:rPr lang="en-US" dirty="0" smtClean="0"/>
              <a:t>Pakistan uses its natural resource, limestone, to make cement.</a:t>
            </a:r>
          </a:p>
          <a:p>
            <a:r>
              <a:rPr lang="en-US" dirty="0" smtClean="0"/>
              <a:t>Pakistan has steel mills too.</a:t>
            </a:r>
          </a:p>
          <a:p>
            <a:r>
              <a:rPr lang="en-US" dirty="0" smtClean="0"/>
              <a:t>Pakistan has skilled workmen who make hockey sticks, furniture, knives</a:t>
            </a:r>
            <a:r>
              <a:rPr lang="en-US" smtClean="0"/>
              <a:t>, saddles and carpets.</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429000"/>
            <a:ext cx="8229600" cy="2697163"/>
          </a:xfrm>
        </p:spPr>
        <p:txBody>
          <a:bodyPr/>
          <a:lstStyle/>
          <a:p>
            <a:endParaRPr lang="en-US" dirty="0"/>
          </a:p>
        </p:txBody>
      </p:sp>
      <p:pic>
        <p:nvPicPr>
          <p:cNvPr id="15362" name="Picture 2" descr="http://www.lonelyplanet.com/maps/asia/pakistan/map_of_pakistan.jpg">
            <a:hlinkClick r:id="rId2"/>
          </p:cNvPr>
          <p:cNvPicPr>
            <a:picLocks noChangeAspect="1" noChangeArrowheads="1"/>
          </p:cNvPicPr>
          <p:nvPr/>
        </p:nvPicPr>
        <p:blipFill>
          <a:blip r:embed="rId3" cstate="print"/>
          <a:srcRect/>
          <a:stretch>
            <a:fillRect/>
          </a:stretch>
        </p:blipFill>
        <p:spPr bwMode="auto">
          <a:xfrm>
            <a:off x="0" y="0"/>
            <a:ext cx="9144000" cy="692471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dirty="0" smtClean="0"/>
              <a:t>MAMNOON HUSSAIN</a:t>
            </a:r>
            <a:endParaRPr lang="en-US" dirty="0"/>
          </a:p>
        </p:txBody>
      </p:sp>
      <p:sp>
        <p:nvSpPr>
          <p:cNvPr id="3" name="Content Placeholder 2"/>
          <p:cNvSpPr>
            <a:spLocks noGrp="1"/>
          </p:cNvSpPr>
          <p:nvPr>
            <p:ph idx="1"/>
          </p:nvPr>
        </p:nvSpPr>
        <p:spPr>
          <a:xfrm>
            <a:off x="457200" y="3352800"/>
            <a:ext cx="8229600" cy="2773363"/>
          </a:xfrm>
        </p:spPr>
        <p:txBody>
          <a:bodyPr/>
          <a:lstStyle/>
          <a:p>
            <a:endParaRPr lang="en-US" dirty="0"/>
          </a:p>
        </p:txBody>
      </p:sp>
      <p:pic>
        <p:nvPicPr>
          <p:cNvPr id="1026" name="Picture 2" descr="http://www.thenewstribe.com/wp-content/uploads/2013/09/Mamnoon-Hussain.gif">
            <a:hlinkClick r:id="rId2"/>
          </p:cNvPr>
          <p:cNvPicPr>
            <a:picLocks noChangeAspect="1" noChangeArrowheads="1"/>
          </p:cNvPicPr>
          <p:nvPr/>
        </p:nvPicPr>
        <p:blipFill>
          <a:blip r:embed="rId3" cstate="print"/>
          <a:srcRect/>
          <a:stretch>
            <a:fillRect/>
          </a:stretch>
        </p:blipFill>
        <p:spPr bwMode="auto">
          <a:xfrm>
            <a:off x="1219200" y="1524000"/>
            <a:ext cx="6781800" cy="5029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dirty="0" smtClean="0"/>
              <a:t>KEY TERMS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92D050"/>
                </a:solidFill>
              </a:rPr>
              <a:t>DROUGHT:</a:t>
            </a:r>
          </a:p>
          <a:p>
            <a:pPr>
              <a:buNone/>
            </a:pPr>
            <a:r>
              <a:rPr lang="en-US" dirty="0"/>
              <a:t> </a:t>
            </a:r>
            <a:r>
              <a:rPr lang="en-US" dirty="0" smtClean="0"/>
              <a:t>  a long period of dry weather.</a:t>
            </a:r>
          </a:p>
          <a:p>
            <a:r>
              <a:rPr lang="en-US" b="1" dirty="0" smtClean="0">
                <a:solidFill>
                  <a:srgbClr val="92D050"/>
                </a:solidFill>
              </a:rPr>
              <a:t>GREEN REVOLUTION:</a:t>
            </a:r>
          </a:p>
          <a:p>
            <a:pPr>
              <a:buNone/>
            </a:pPr>
            <a:r>
              <a:rPr lang="en-US" dirty="0"/>
              <a:t> </a:t>
            </a:r>
            <a:r>
              <a:rPr lang="en-US" dirty="0" smtClean="0"/>
              <a:t>  a worldwide effort to increase food production in developing countries.</a:t>
            </a:r>
          </a:p>
          <a:p>
            <a:r>
              <a:rPr lang="en-US" b="1" dirty="0" smtClean="0">
                <a:solidFill>
                  <a:srgbClr val="92D050"/>
                </a:solidFill>
              </a:rPr>
              <a:t>SELF-SUFFICIENT:</a:t>
            </a:r>
          </a:p>
          <a:p>
            <a:pPr>
              <a:buNone/>
            </a:pPr>
            <a:r>
              <a:rPr lang="en-US" dirty="0"/>
              <a:t> </a:t>
            </a:r>
            <a:r>
              <a:rPr lang="en-US" dirty="0" smtClean="0"/>
              <a:t>  able to supply one’s own needs without any outside assistance.</a:t>
            </a:r>
          </a:p>
          <a:p>
            <a:r>
              <a:rPr lang="en-US" b="1" dirty="0" smtClean="0">
                <a:solidFill>
                  <a:srgbClr val="92D050"/>
                </a:solidFill>
              </a:rPr>
              <a:t>TRIBUTARY:</a:t>
            </a:r>
          </a:p>
          <a:p>
            <a:pPr>
              <a:buNone/>
            </a:pPr>
            <a:r>
              <a:rPr lang="en-US" dirty="0"/>
              <a:t> </a:t>
            </a:r>
            <a:r>
              <a:rPr lang="en-US" dirty="0" smtClean="0"/>
              <a:t>  a river that flows into a larger river.</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normAutofit lnSpcReduction="10000"/>
          </a:bodyPr>
          <a:lstStyle/>
          <a:p>
            <a:r>
              <a:rPr lang="en-US" dirty="0" smtClean="0"/>
              <a:t>Rainfall is scarce throughout much of Pakistan.</a:t>
            </a:r>
          </a:p>
          <a:p>
            <a:r>
              <a:rPr lang="en-US" dirty="0" smtClean="0"/>
              <a:t>Pakistan’s water supply includes three main sources: The Indus River, Monsoon Rains, and slow-melting glaciers.</a:t>
            </a:r>
          </a:p>
          <a:p>
            <a:r>
              <a:rPr lang="en-US" dirty="0" smtClean="0"/>
              <a:t>Pakistan has built the World’s largest irrigation system to make the most of this precious water.</a:t>
            </a:r>
          </a:p>
          <a:p>
            <a:r>
              <a:rPr lang="en-US" dirty="0" smtClean="0"/>
              <a:t>In 2001, Pakistan was in the middle of an extreme brought. The government was so much concerned that they considered that they were thinking about melting the glaciers in the northern part artificially.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lstStyle/>
          <a:p>
            <a:r>
              <a:rPr lang="en-US" dirty="0" smtClean="0"/>
              <a:t>One way to melt was to spray charcoal, which would raise the temperature of the ice and it will melt.</a:t>
            </a:r>
          </a:p>
          <a:p>
            <a:r>
              <a:rPr lang="en-US" dirty="0" smtClean="0"/>
              <a:t>Later that year the government gave up this plan due to the environmental concerns.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dirty="0" smtClean="0"/>
              <a:t>AN AGRICULTURAL NATION</a:t>
            </a:r>
            <a:endParaRPr lang="en-US" dirty="0"/>
          </a:p>
        </p:txBody>
      </p:sp>
      <p:sp>
        <p:nvSpPr>
          <p:cNvPr id="3" name="Content Placeholder 2"/>
          <p:cNvSpPr>
            <a:spLocks noGrp="1"/>
          </p:cNvSpPr>
          <p:nvPr>
            <p:ph idx="1"/>
          </p:nvPr>
        </p:nvSpPr>
        <p:spPr/>
        <p:txBody>
          <a:bodyPr/>
          <a:lstStyle/>
          <a:p>
            <a:r>
              <a:rPr lang="en-US" dirty="0" smtClean="0"/>
              <a:t>Pakistan’s economy is based mainly on agriculture.</a:t>
            </a:r>
          </a:p>
          <a:p>
            <a:r>
              <a:rPr lang="en-US" dirty="0" smtClean="0"/>
              <a:t>That is why water is the most important thing for the economy of Pakistan.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dirty="0" smtClean="0"/>
              <a:t>FARMING</a:t>
            </a:r>
            <a:endParaRPr lang="en-US" dirty="0"/>
          </a:p>
        </p:txBody>
      </p:sp>
      <p:sp>
        <p:nvSpPr>
          <p:cNvPr id="3" name="Content Placeholder 2"/>
          <p:cNvSpPr>
            <a:spLocks noGrp="1"/>
          </p:cNvSpPr>
          <p:nvPr>
            <p:ph idx="1"/>
          </p:nvPr>
        </p:nvSpPr>
        <p:spPr/>
        <p:txBody>
          <a:bodyPr/>
          <a:lstStyle/>
          <a:p>
            <a:r>
              <a:rPr lang="en-US" dirty="0" smtClean="0"/>
              <a:t>Most of the farming takes place near the River Indus, where the irrigation system is located.</a:t>
            </a:r>
          </a:p>
          <a:p>
            <a:r>
              <a:rPr lang="en-US" dirty="0" smtClean="0"/>
              <a:t>Cotton, wheat, rice are grown there.</a:t>
            </a:r>
          </a:p>
          <a:p>
            <a:r>
              <a:rPr lang="en-US" dirty="0" smtClean="0"/>
              <a:t>Pakistan is among the top ten producers of cotton. </a:t>
            </a:r>
          </a:p>
          <a:p>
            <a:r>
              <a:rPr lang="en-US" dirty="0" smtClean="0"/>
              <a:t>Rice farmers grow enough rice to be exported to other countries.</a:t>
            </a:r>
          </a:p>
          <a:p>
            <a:r>
              <a:rPr lang="en-US" dirty="0" smtClean="0"/>
              <a:t>Wheat is the major food crop in Pakistan.</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687</Words>
  <Application>Microsoft Office PowerPoint</Application>
  <PresentationFormat>On-screen Show (4:3)</PresentationFormat>
  <Paragraphs>57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PAKISTAN</vt:lpstr>
      <vt:lpstr>Slide 2</vt:lpstr>
      <vt:lpstr>Slide 3</vt:lpstr>
      <vt:lpstr>MAMNOON HUSSAIN</vt:lpstr>
      <vt:lpstr>KEY TERMS</vt:lpstr>
      <vt:lpstr>Slide 6</vt:lpstr>
      <vt:lpstr>Slide 7</vt:lpstr>
      <vt:lpstr>AN AGRICULTURAL NATION</vt:lpstr>
      <vt:lpstr>FARMING</vt:lpstr>
      <vt:lpstr>Slide 10</vt:lpstr>
      <vt:lpstr>MANAGING THE WATER SUPPLY</vt:lpstr>
      <vt:lpstr>Slide 12</vt:lpstr>
      <vt:lpstr>Slide 13</vt:lpstr>
      <vt:lpstr>INDUSTRY IN PAKISTAN</vt:lpstr>
      <vt:lpstr>INDUSTRY BASED ON AGRICULTURE</vt:lpstr>
      <vt:lpstr>Slide 16</vt:lpstr>
      <vt:lpstr>Slide 17</vt:lpstr>
      <vt:lpstr>Slide 18</vt:lpstr>
      <vt:lpstr>Slide 19</vt:lpstr>
      <vt:lpstr>Slide 20</vt:lpstr>
      <vt:lpstr>Slide 21</vt:lpstr>
      <vt:lpstr>Slide 22</vt:lpstr>
      <vt:lpstr>OTHER INDUSTRIES IN PAKISTAN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PAKISTAN</dc:title>
  <dc:creator>ayeshanigar</dc:creator>
  <cp:lastModifiedBy>ayeshanigar</cp:lastModifiedBy>
  <cp:revision>12</cp:revision>
  <dcterms:created xsi:type="dcterms:W3CDTF">2014-03-20T08:41:44Z</dcterms:created>
  <dcterms:modified xsi:type="dcterms:W3CDTF">2014-03-23T16:20:32Z</dcterms:modified>
</cp:coreProperties>
</file>