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DA9873-F1F7-4F91-9848-7F22638AC645}" type="datetimeFigureOut">
              <a:rPr lang="en-US" smtClean="0"/>
              <a:pPr/>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85B1DE-2970-4F07-865D-E67F5924523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DA9873-F1F7-4F91-9848-7F22638AC645}" type="datetimeFigureOut">
              <a:rPr lang="en-US" smtClean="0"/>
              <a:pPr/>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85B1DE-2970-4F07-865D-E67F5924523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DA9873-F1F7-4F91-9848-7F22638AC645}" type="datetimeFigureOut">
              <a:rPr lang="en-US" smtClean="0"/>
              <a:pPr/>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85B1DE-2970-4F07-865D-E67F5924523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DA9873-F1F7-4F91-9848-7F22638AC645}" type="datetimeFigureOut">
              <a:rPr lang="en-US" smtClean="0"/>
              <a:pPr/>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85B1DE-2970-4F07-865D-E67F5924523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DA9873-F1F7-4F91-9848-7F22638AC645}" type="datetimeFigureOut">
              <a:rPr lang="en-US" smtClean="0"/>
              <a:pPr/>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85B1DE-2970-4F07-865D-E67F5924523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DA9873-F1F7-4F91-9848-7F22638AC645}" type="datetimeFigureOut">
              <a:rPr lang="en-US" smtClean="0"/>
              <a:pPr/>
              <a:t>3/31/2014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85B1DE-2970-4F07-865D-E67F5924523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DA9873-F1F7-4F91-9848-7F22638AC645}" type="datetimeFigureOut">
              <a:rPr lang="en-US" smtClean="0"/>
              <a:pPr/>
              <a:t>3/31/2014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85B1DE-2970-4F07-865D-E67F5924523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DA9873-F1F7-4F91-9848-7F22638AC645}" type="datetimeFigureOut">
              <a:rPr lang="en-US" smtClean="0"/>
              <a:pPr/>
              <a:t>3/31/2014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85B1DE-2970-4F07-865D-E67F5924523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DA9873-F1F7-4F91-9848-7F22638AC645}" type="datetimeFigureOut">
              <a:rPr lang="en-US" smtClean="0"/>
              <a:pPr/>
              <a:t>3/31/2014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85B1DE-2970-4F07-865D-E67F5924523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DA9873-F1F7-4F91-9848-7F22638AC645}" type="datetimeFigureOut">
              <a:rPr lang="en-US" smtClean="0"/>
              <a:pPr/>
              <a:t>3/31/2014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85B1DE-2970-4F07-865D-E67F5924523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DA9873-F1F7-4F91-9848-7F22638AC645}" type="datetimeFigureOut">
              <a:rPr lang="en-US" smtClean="0"/>
              <a:pPr/>
              <a:t>3/31/2014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85B1DE-2970-4F07-865D-E67F5924523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DA9873-F1F7-4F91-9848-7F22638AC645}" type="datetimeFigureOut">
              <a:rPr lang="en-US" smtClean="0"/>
              <a:pPr/>
              <a:t>3/31/2014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85B1DE-2970-4F07-865D-E67F5924523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sa/url?sa=i&amp;rct=j&amp;q=&amp;esrc=s&amp;source=images&amp;cd=&amp;cad=rja&amp;uact=8&amp;docid=QSFYaGpRfP8O5M&amp;tbnid=RqsxsUXbmlCpkM:&amp;ved=0CAUQjRw&amp;url=http://www.cuantarazon.com/742517/sharbat-gula&amp;ei=XFUxU5OgIc6k0AXJ5YCwBQ&amp;psig=AFQjCNFsB6RDdNabxyzseIU8PEWD8h7tOA&amp;ust=1395828426686310"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sa/url?sa=i&amp;rct=j&amp;q=&amp;esrc=s&amp;source=images&amp;cd=&amp;cad=rja&amp;uact=8&amp;docid=GCUoKkFxGedpmM&amp;tbnid=HHejqx4H9mZWvM:&amp;ved=0CAUQjRw&amp;url=http://commons.wikimedia.org/wiki/File:World_trade_center_new_york_city_from_hudson_august_26_2000.jpg&amp;ei=JVkxU-EDqZXQBfjYgOAJ&amp;psig=AFQjCNEdzAD9u57TnCaSzDcC3Z_S1wNwAQ&amp;ust=1395829397450335"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sa/url?sa=i&amp;rct=j&amp;q=&amp;esrc=s&amp;source=images&amp;cd=&amp;cad=rja&amp;uact=8&amp;docid=GCUoKkFxGedpmM&amp;tbnid=HHejqx4H9mZWvM:&amp;ved=0CAUQjRw&amp;url=http://symbolic-mirage.blogspot.com/2010_08_01_archive.html&amp;ei=QVkxU7rKKcWi0QXdyYCYCw&amp;psig=AFQjCNEdzAD9u57TnCaSzDcC3Z_S1wNwAQ&amp;ust=1395829397450335"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m.sa/url?sa=i&amp;rct=j&amp;q=&amp;esrc=s&amp;source=images&amp;cd=&amp;cad=rja&amp;uact=8&amp;docid=kXONLTkMu6if-M&amp;tbnid=vfzW-EPCWQxwyM:&amp;ved=0CAUQjRw&amp;url=http://karadeniz-press.ro/kara/2011/05/&amp;ei=gFkxU9izPIaQ0QWLo4GwDw&amp;psig=AFQjCNHEkl4eoDgnDno9FUyEMk04FpUz2Q&amp;ust=1395829473137357"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sa/url?sa=i&amp;rct=j&amp;q=&amp;esrc=s&amp;source=images&amp;cd=&amp;cad=rja&amp;uact=8&amp;docid=2FPrAp0mAiCtVM&amp;tbnid=Bi5-okooQWVywM:&amp;ved=0CAUQjRw&amp;url=http://911review.com/attack/pentagon/&amp;ei=o1kxU57eIYez0QWfloD4Dg&amp;psig=AFQjCNHEkl4eoDgnDno9FUyEMk04FpUz2Q&amp;ust=1395829473137357"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www.google.com.sa/url?sa=i&amp;rct=j&amp;q=&amp;esrc=s&amp;source=images&amp;cd=&amp;cad=rja&amp;uact=8&amp;docid=BsT9ApgbVHg2pM&amp;tbnid=_IsPYIX0t6XAuM:&amp;ved=0CAUQjRw&amp;url=http://www.ehea.info/members.aspx&amp;ei=gU4xU7baIIWc0AWIs4HwBw&amp;psig=AFQjCNHoCaK5eSIBQA12s03fpG3n6gQB3g&amp;ust=1395826651048018"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google.com.sa/url?sa=i&amp;rct=j&amp;q=&amp;esrc=s&amp;source=images&amp;cd=&amp;cad=rja&amp;uact=8&amp;docid=eSKUQsW_PkYXmM&amp;tbnid=-jikNN7mxmFHiM:&amp;ved=0CAUQjRw&amp;url=http://www.veteranstoday.com/2012/11/19/president-hamid-karzai-flays-israelis-palestine-soil-air-strikes/&amp;ei=i1oxU4m0Laya1AW4u4GoAw&amp;psig=AFQjCNFxLOXRPzJ_EdhCKjPETMW18FidHA&amp;ust=1395829743745079" TargetMode="External"/><Relationship Id="rId2" Type="http://schemas.openxmlformats.org/officeDocument/2006/relationships/hyperlink" Target="http://www.google.com.sa/url?sa=i&amp;rct=j&amp;q=&amp;esrc=s&amp;source=images&amp;cd=&amp;cad=rja&amp;uact=8&amp;docid=eSKUQsW_PkYXmM&amp;tbnid=-jikNN7mxmFHiM:&amp;ved=0CAUQjRw&amp;url=http://www.telegraph.co.uk/news/worldnews/asia/afghanistan/5080797/Hamid-Karzai-signs-law-legalising-rape-in-marriage.html&amp;ei=c1oxU-TRLMGv0QWJu4H4Bw&amp;psig=AFQjCNFxLOXRPzJ_EdhCKjPETMW18FidHA&amp;ust=1395829743745079" TargetMode="Externa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google.com.sa/url?sa=i&amp;rct=j&amp;q=&amp;esrc=s&amp;source=images&amp;cd=&amp;cad=rja&amp;uact=8&amp;docid=UVKRQ4Wp_3-7xM&amp;tbnid=2U-DCgQkLFlzOM:&amp;ved=0CAUQjRw&amp;url=http://www.ouzbekistan.fr/ouzbekistan/symboletat.html&amp;ei=204xU6nXIMmw0QX-sYDYDg&amp;psig=AFQjCNHB9bzn2gvATrYztTVrweYoXJbPOg&amp;ust=1395826756566521"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sa/url?sa=i&amp;rct=j&amp;q=&amp;esrc=s&amp;source=images&amp;cd=&amp;cad=rja&amp;uact=8&amp;docid=qlF6w3vf7bZH-M&amp;tbnid=AkQuNBbOWkNh_M:&amp;ved=0CAUQjRw&amp;url=http://www.columbia.edu/~tmt2120/introduction.htm&amp;ei=qwA4U4nFB47B7Aa6-IGYCw&amp;psig=AFQjCNEKA0Yrqam87QG65TJsWthUE1rftA&amp;ust=1396265501309390"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www.google.com.sa/url?sa=i&amp;rct=j&amp;q=&amp;esrc=s&amp;source=images&amp;cd=&amp;cad=rja&amp;uact=8&amp;docid=15iEjBiWoXLr8M&amp;tbnid=URYFtAYm-gSpgM:&amp;ved=0CAUQjRw&amp;url=http://www.theodora.com/flags.html&amp;ei=hU8xU5f6K8Wd0QX-qYHIDQ&amp;psig=AFQjCNGxCk1HLnRbb29wXgzJVeVl6y4FWw&amp;ust=1395826941427126"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google.com.sa/url?sa=i&amp;rct=j&amp;q=&amp;esrc=s&amp;source=images&amp;cd=&amp;cad=rja&amp;uact=8&amp;docid=fMKmMnk-nnY8uM&amp;tbnid=dSQi41X4ineJSM:&amp;ved=0CAUQjRw&amp;url=http://pitt.libguides.com/content.php?pid=368590&amp;sid=3078721&amp;ei=308xU9PbCbTw0gWylYCwBA&amp;psig=AFQjCNFLw0a5aIx7Z_Au7xcRyGrIrIuZjg&amp;ust=1395827016203015"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hyperlink" Target="http://www.google.com.sa/url?sa=i&amp;rct=j&amp;q=&amp;esrc=s&amp;source=images&amp;cd=&amp;cad=rja&amp;uact=8&amp;docid=4BditwfTwy9HXM&amp;tbnid=Qbna3voAzF6sOM:&amp;ved=0CAUQjRw&amp;url=http://www.crwflags.com/page0950tajikistan.html&amp;ei=LFAxU9_SHuSv0QW-qYDoCw&amp;psig=AFQjCNHTzRcKu_dh9z6lxoj1jAYLnxPiyQ&amp;ust=139582709628981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google.com.sa/url?sa=i&amp;rct=j&amp;q=&amp;esrc=s&amp;source=images&amp;cd=&amp;cad=rja&amp;uact=8&amp;docid=ZsRZ_CctSDdRIM&amp;tbnid=BgBdLgCJ6K2yCM:&amp;ved=0CAUQjRw&amp;url=http://www.rwi.uzh.ch/oe/cimels/law/countries/afghanistan.html&amp;ei=blExU-qsJKiW0AWk5YGQAQ&amp;psig=AFQjCNHBeoW07eaXN8EBY10zoTuFstqFnQ&amp;ust=1395827161006689"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com.sa/url?sa=i&amp;rct=j&amp;q=&amp;esrc=s&amp;source=images&amp;cd=&amp;cad=rja&amp;uact=8&amp;docid=d8Ue2VYZa9dV0M&amp;tbnid=--p4OYlNnOaXeM:&amp;ved=0CAUQjRw&amp;url=https://www.lib.utexas.edu/maps/asia.html&amp;ei=2lExU_njGbGZ0AWrkIDYBQ&amp;psig=AFQjCNEiWS6sxkzAc2jUCaQAIOKAA5qsAA&amp;ust=1395827517842469"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style>
          <a:lnRef idx="0">
            <a:schemeClr val="accent2"/>
          </a:lnRef>
          <a:fillRef idx="3">
            <a:schemeClr val="accent2"/>
          </a:fillRef>
          <a:effectRef idx="3">
            <a:schemeClr val="accent2"/>
          </a:effectRef>
          <a:fontRef idx="minor">
            <a:schemeClr val="lt1"/>
          </a:fontRef>
        </p:style>
        <p:txBody>
          <a:bodyPr/>
          <a:lstStyle/>
          <a:p>
            <a:r>
              <a:rPr lang="en-US" dirty="0" smtClean="0"/>
              <a:t>THE STANS</a:t>
            </a:r>
            <a:endParaRPr lang="en-US" dirty="0"/>
          </a:p>
        </p:txBody>
      </p:sp>
      <p:sp>
        <p:nvSpPr>
          <p:cNvPr id="3" name="Subtitle 2"/>
          <p:cNvSpPr>
            <a:spLocks noGrp="1"/>
          </p:cNvSpPr>
          <p:nvPr>
            <p:ph type="subTitle" idx="1"/>
          </p:nvPr>
        </p:nvSpPr>
        <p:spPr/>
        <p:txBody>
          <a:bodyPr/>
          <a:lstStyle/>
          <a:p>
            <a:r>
              <a:rPr lang="en-US" dirty="0" smtClean="0">
                <a:solidFill>
                  <a:schemeClr val="accent2">
                    <a:lumMod val="50000"/>
                  </a:schemeClr>
                </a:solidFill>
              </a:rPr>
              <a:t>A DIVERSE REGION</a:t>
            </a:r>
            <a:endParaRPr lang="en-US" dirty="0">
              <a:solidFill>
                <a:schemeClr val="accent2">
                  <a:lumMod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28600"/>
            <a:ext cx="8229600" cy="5897563"/>
          </a:xfrm>
        </p:spPr>
        <p:txBody>
          <a:bodyPr>
            <a:normAutofit lnSpcReduction="10000"/>
          </a:bodyPr>
          <a:lstStyle/>
          <a:p>
            <a:r>
              <a:rPr lang="en-US" dirty="0" smtClean="0"/>
              <a:t>Soviet Union invaded Afghanistan in 1979 when </a:t>
            </a:r>
            <a:r>
              <a:rPr lang="en-US" dirty="0" err="1" smtClean="0"/>
              <a:t>Sharbat</a:t>
            </a:r>
            <a:r>
              <a:rPr lang="en-US" dirty="0" smtClean="0"/>
              <a:t> </a:t>
            </a:r>
            <a:r>
              <a:rPr lang="en-US" dirty="0" err="1" smtClean="0"/>
              <a:t>Gula</a:t>
            </a:r>
            <a:r>
              <a:rPr lang="en-US" dirty="0" smtClean="0"/>
              <a:t> was just a child.</a:t>
            </a:r>
          </a:p>
          <a:p>
            <a:r>
              <a:rPr lang="en-US" dirty="0" smtClean="0"/>
              <a:t>She had to face the hardships of war. Her village was destroyed and parents were killed.</a:t>
            </a:r>
          </a:p>
          <a:p>
            <a:r>
              <a:rPr lang="en-US" dirty="0" smtClean="0"/>
              <a:t>She fled to Pakistan where she lived in a refugee camp.</a:t>
            </a:r>
          </a:p>
          <a:p>
            <a:r>
              <a:rPr lang="en-US" dirty="0" smtClean="0"/>
              <a:t>In 1985, a photographer named, Steve McCurry took her picture and managed to trace her back to her village in Afghanistan.</a:t>
            </a:r>
          </a:p>
          <a:p>
            <a:r>
              <a:rPr lang="en-US" dirty="0" smtClean="0"/>
              <a:t>She was married and had kids and hope that her ids could get better life and opportunities than her.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124200"/>
            <a:ext cx="8229600" cy="3001963"/>
          </a:xfrm>
        </p:spPr>
        <p:txBody>
          <a:bodyPr/>
          <a:lstStyle/>
          <a:p>
            <a:endParaRPr lang="en-US" dirty="0"/>
          </a:p>
        </p:txBody>
      </p:sp>
      <p:pic>
        <p:nvPicPr>
          <p:cNvPr id="21506" name="Picture 2" descr="http://www.cuantarazon.com/crs/2012/10/CR_742517_sharbat_gula.jpg">
            <a:hlinkClick r:id="rId2"/>
          </p:cNvPr>
          <p:cNvPicPr>
            <a:picLocks noChangeAspect="1" noChangeArrowheads="1"/>
          </p:cNvPicPr>
          <p:nvPr/>
        </p:nvPicPr>
        <p:blipFill>
          <a:blip r:embed="rId3" cstate="print"/>
          <a:srcRect/>
          <a:stretch>
            <a:fillRect/>
          </a:stretch>
        </p:blipFill>
        <p:spPr bwMode="auto">
          <a:xfrm>
            <a:off x="0" y="0"/>
            <a:ext cx="9144000" cy="684877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normAutofit fontScale="90000"/>
          </a:bodyPr>
          <a:lstStyle/>
          <a:p>
            <a:r>
              <a:rPr lang="en-US" dirty="0" smtClean="0"/>
              <a:t>WARFARE AND UNREST IN AFGHANISTAN</a:t>
            </a:r>
            <a:endParaRPr lang="en-US" dirty="0"/>
          </a:p>
        </p:txBody>
      </p:sp>
      <p:sp>
        <p:nvSpPr>
          <p:cNvPr id="3" name="Content Placeholder 2"/>
          <p:cNvSpPr>
            <a:spLocks noGrp="1"/>
          </p:cNvSpPr>
          <p:nvPr>
            <p:ph idx="1"/>
          </p:nvPr>
        </p:nvSpPr>
        <p:spPr/>
        <p:txBody>
          <a:bodyPr/>
          <a:lstStyle/>
          <a:p>
            <a:r>
              <a:rPr lang="en-US" dirty="0" smtClean="0"/>
              <a:t>The war lasted for 10 years, until in 1989, the Soviet withdrew its forces.</a:t>
            </a:r>
          </a:p>
          <a:p>
            <a:r>
              <a:rPr lang="en-US" dirty="0" smtClean="0"/>
              <a:t>But that was not the end of the fighting in Afghanistan.</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r>
              <a:rPr lang="en-US" dirty="0" smtClean="0"/>
              <a:t>CONFLICT IN AFGHANISTAN</a:t>
            </a:r>
            <a:endParaRPr lang="en-US" dirty="0"/>
          </a:p>
        </p:txBody>
      </p:sp>
      <p:sp>
        <p:nvSpPr>
          <p:cNvPr id="3" name="Content Placeholder 2"/>
          <p:cNvSpPr>
            <a:spLocks noGrp="1"/>
          </p:cNvSpPr>
          <p:nvPr>
            <p:ph idx="1"/>
          </p:nvPr>
        </p:nvSpPr>
        <p:spPr/>
        <p:txBody>
          <a:bodyPr>
            <a:normAutofit lnSpcReduction="10000"/>
          </a:bodyPr>
          <a:lstStyle/>
          <a:p>
            <a:r>
              <a:rPr lang="en-US" dirty="0" smtClean="0"/>
              <a:t>A group of militant Islamic people called the Taliban gained power in Afghanistan in 1996.</a:t>
            </a:r>
          </a:p>
          <a:p>
            <a:r>
              <a:rPr lang="en-US" dirty="0" smtClean="0"/>
              <a:t>Taliban established very strict Islamic rule. It limited freedoms and executed or severely punished those who violated their laws. </a:t>
            </a:r>
          </a:p>
          <a:p>
            <a:r>
              <a:rPr lang="en-US" dirty="0" smtClean="0"/>
              <a:t>Girls were not allowed to attend school and women were not allowed to work outside the house.</a:t>
            </a:r>
          </a:p>
          <a:p>
            <a:r>
              <a:rPr lang="en-US" dirty="0" smtClean="0"/>
              <a:t>Television, music and internet were banned.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81000"/>
            <a:ext cx="8229600" cy="5745163"/>
          </a:xfrm>
        </p:spPr>
        <p:txBody>
          <a:bodyPr/>
          <a:lstStyle/>
          <a:p>
            <a:r>
              <a:rPr lang="en-US" dirty="0" smtClean="0"/>
              <a:t>The Taliban were supported by the extreme Muslims from the other countries.</a:t>
            </a:r>
          </a:p>
          <a:p>
            <a:r>
              <a:rPr lang="en-US" dirty="0" smtClean="0"/>
              <a:t>One of these supporters was Osama bin Laden, a wealthy Saudi Arabian who moved to Afghanistan.</a:t>
            </a:r>
          </a:p>
          <a:p>
            <a:r>
              <a:rPr lang="en-US" dirty="0" smtClean="0"/>
              <a:t>In 1996, Taliban placed Osama bin Laden under its protection.</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r>
              <a:rPr lang="en-US" dirty="0" smtClean="0"/>
              <a:t>A CAMPAIGN AGAINST TERRORISM</a:t>
            </a:r>
            <a:endParaRPr lang="en-US" dirty="0"/>
          </a:p>
        </p:txBody>
      </p:sp>
      <p:sp>
        <p:nvSpPr>
          <p:cNvPr id="3" name="Content Placeholder 2"/>
          <p:cNvSpPr>
            <a:spLocks noGrp="1"/>
          </p:cNvSpPr>
          <p:nvPr>
            <p:ph idx="1"/>
          </p:nvPr>
        </p:nvSpPr>
        <p:spPr/>
        <p:txBody>
          <a:bodyPr/>
          <a:lstStyle/>
          <a:p>
            <a:r>
              <a:rPr lang="en-US" dirty="0" smtClean="0"/>
              <a:t>Osama bin Laden was the leader of Al-Qaeda, a terrorist group.</a:t>
            </a:r>
          </a:p>
          <a:p>
            <a:r>
              <a:rPr lang="en-US" dirty="0" smtClean="0"/>
              <a:t>He was the leading suspect in the attacks of September 11, 2001, that destroyed the World Trade Center in New York, damaged the Pentagon in Washington D.C., and killed nearly 3,000 people.</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352800"/>
            <a:ext cx="8229600" cy="2773363"/>
          </a:xfrm>
        </p:spPr>
        <p:txBody>
          <a:bodyPr/>
          <a:lstStyle/>
          <a:p>
            <a:endParaRPr lang="en-US" dirty="0"/>
          </a:p>
        </p:txBody>
      </p:sp>
      <p:pic>
        <p:nvPicPr>
          <p:cNvPr id="24578" name="Picture 2" descr="http://upload.wikimedia.org/wikipedia/commons/3/3c/World_trade_center_new_york_city_from_hudson_august_26_2000.jpg">
            <a:hlinkClick r:id="rId2"/>
          </p:cNvPr>
          <p:cNvPicPr>
            <a:picLocks noChangeAspect="1" noChangeArrowheads="1"/>
          </p:cNvPicPr>
          <p:nvPr/>
        </p:nvPicPr>
        <p:blipFill>
          <a:blip r:embed="rId3" cstate="print"/>
          <a:srcRect/>
          <a:stretch>
            <a:fillRect/>
          </a:stretch>
        </p:blipFill>
        <p:spPr bwMode="auto">
          <a:xfrm>
            <a:off x="0" y="0"/>
            <a:ext cx="9144000" cy="683099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352800"/>
            <a:ext cx="8229600" cy="2773363"/>
          </a:xfrm>
        </p:spPr>
        <p:txBody>
          <a:bodyPr/>
          <a:lstStyle/>
          <a:p>
            <a:endParaRPr lang="en-US" dirty="0"/>
          </a:p>
        </p:txBody>
      </p:sp>
      <p:pic>
        <p:nvPicPr>
          <p:cNvPr id="29698" name="Picture 2" descr="http://3.bp.blogspot.com/_clW92NzmFvI/TF2CCPALwsI/AAAAAAAAD-M/BIyT1XeswIs/s1600/6a00d83456fd3269e20120a5630e23970b-800wi.jpg">
            <a:hlinkClick r:id="rId2"/>
          </p:cNvPr>
          <p:cNvPicPr>
            <a:picLocks noChangeAspect="1" noChangeArrowheads="1"/>
          </p:cNvPicPr>
          <p:nvPr/>
        </p:nvPicPr>
        <p:blipFill>
          <a:blip r:embed="rId3" cstate="print"/>
          <a:srcRect/>
          <a:stretch>
            <a:fillRect/>
          </a:stretch>
        </p:blipFill>
        <p:spPr bwMode="auto">
          <a:xfrm>
            <a:off x="1600200" y="0"/>
            <a:ext cx="5791200" cy="682464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810000"/>
            <a:ext cx="8229600" cy="2316163"/>
          </a:xfrm>
        </p:spPr>
        <p:txBody>
          <a:bodyPr/>
          <a:lstStyle/>
          <a:p>
            <a:endParaRPr lang="en-US" dirty="0"/>
          </a:p>
        </p:txBody>
      </p:sp>
      <p:pic>
        <p:nvPicPr>
          <p:cNvPr id="30724" name="Picture 4" descr="http://karadeniz-press.ro/kara/wp-content/uploads/2011/05/pentagon.jpg">
            <a:hlinkClick r:id="rId2"/>
          </p:cNvPr>
          <p:cNvPicPr>
            <a:picLocks noChangeAspect="1" noChangeArrowheads="1"/>
          </p:cNvPicPr>
          <p:nvPr/>
        </p:nvPicPr>
        <p:blipFill>
          <a:blip r:embed="rId3" cstate="print"/>
          <a:srcRect/>
          <a:stretch>
            <a:fillRect/>
          </a:stretch>
        </p:blipFill>
        <p:spPr bwMode="auto">
          <a:xfrm>
            <a:off x="1219200" y="0"/>
            <a:ext cx="7162800" cy="6832477"/>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581400"/>
            <a:ext cx="8229600" cy="2544763"/>
          </a:xfrm>
        </p:spPr>
        <p:txBody>
          <a:bodyPr/>
          <a:lstStyle/>
          <a:p>
            <a:endParaRPr lang="en-US" dirty="0"/>
          </a:p>
        </p:txBody>
      </p:sp>
      <p:pic>
        <p:nvPicPr>
          <p:cNvPr id="31746" name="Picture 2" descr="http://911review.com/attack/pentagon/imgs/pelouse.jpg">
            <a:hlinkClick r:id="rId2"/>
          </p:cNvPr>
          <p:cNvPicPr>
            <a:picLocks noChangeAspect="1" noChangeArrowheads="1"/>
          </p:cNvPicPr>
          <p:nvPr/>
        </p:nvPicPr>
        <p:blipFill>
          <a:blip r:embed="rId3" cstate="print"/>
          <a:srcRect/>
          <a:stretch>
            <a:fillRect/>
          </a:stretch>
        </p:blipFill>
        <p:spPr bwMode="auto">
          <a:xfrm>
            <a:off x="304799" y="457200"/>
            <a:ext cx="8455991" cy="55626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r>
              <a:rPr lang="en-US" dirty="0" smtClean="0"/>
              <a:t>FLAG OF KAZAKHSTAN</a:t>
            </a:r>
            <a:endParaRPr lang="en-US" dirty="0"/>
          </a:p>
        </p:txBody>
      </p:sp>
      <p:sp>
        <p:nvSpPr>
          <p:cNvPr id="3" name="Content Placeholder 2"/>
          <p:cNvSpPr>
            <a:spLocks noGrp="1"/>
          </p:cNvSpPr>
          <p:nvPr>
            <p:ph idx="1"/>
          </p:nvPr>
        </p:nvSpPr>
        <p:spPr>
          <a:xfrm>
            <a:off x="457200" y="3352800"/>
            <a:ext cx="8229600" cy="2773363"/>
          </a:xfrm>
        </p:spPr>
        <p:txBody>
          <a:bodyPr/>
          <a:lstStyle/>
          <a:p>
            <a:endParaRPr lang="en-US" dirty="0"/>
          </a:p>
        </p:txBody>
      </p:sp>
      <p:pic>
        <p:nvPicPr>
          <p:cNvPr id="1028" name="Picture 4" descr="http://www.ehea.info/Uploads/Articles/Kazakhstan.GIF">
            <a:hlinkClick r:id="rId2"/>
          </p:cNvPr>
          <p:cNvPicPr>
            <a:picLocks noChangeAspect="1" noChangeArrowheads="1"/>
          </p:cNvPicPr>
          <p:nvPr/>
        </p:nvPicPr>
        <p:blipFill>
          <a:blip r:embed="rId3" cstate="print"/>
          <a:srcRect/>
          <a:stretch>
            <a:fillRect/>
          </a:stretch>
        </p:blipFill>
        <p:spPr bwMode="auto">
          <a:xfrm>
            <a:off x="70342" y="1828800"/>
            <a:ext cx="9073658" cy="4572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81000"/>
            <a:ext cx="8229600" cy="5745163"/>
          </a:xfrm>
        </p:spPr>
        <p:txBody>
          <a:bodyPr/>
          <a:lstStyle/>
          <a:p>
            <a:r>
              <a:rPr lang="en-US" dirty="0" smtClean="0"/>
              <a:t>Taliban refused to hand over bin Laden to the United States, so American troops invaded Afghanistan in October, 2001.</a:t>
            </a:r>
          </a:p>
          <a:p>
            <a:r>
              <a:rPr lang="en-US" dirty="0" smtClean="0"/>
              <a:t>Americans quickly over threw the Taliban government.</a:t>
            </a:r>
          </a:p>
          <a:p>
            <a:r>
              <a:rPr lang="en-US" dirty="0" smtClean="0"/>
              <a:t>Since that time Afghanistan has had a democratic government and in 2004, </a:t>
            </a:r>
            <a:r>
              <a:rPr lang="en-US" dirty="0" err="1" smtClean="0"/>
              <a:t>Hamid</a:t>
            </a:r>
            <a:r>
              <a:rPr lang="en-US" dirty="0" smtClean="0"/>
              <a:t> </a:t>
            </a:r>
            <a:r>
              <a:rPr lang="en-US" dirty="0" err="1" smtClean="0"/>
              <a:t>Karzai</a:t>
            </a:r>
            <a:r>
              <a:rPr lang="en-US" dirty="0" smtClean="0"/>
              <a:t> became the first democratically elected president.</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733800"/>
            <a:ext cx="8229600" cy="2392363"/>
          </a:xfrm>
        </p:spPr>
        <p:txBody>
          <a:bodyPr/>
          <a:lstStyle/>
          <a:p>
            <a:endParaRPr lang="en-US" dirty="0"/>
          </a:p>
        </p:txBody>
      </p:sp>
      <p:sp>
        <p:nvSpPr>
          <p:cNvPr id="32770" name="AutoShape 2" descr="data:image/jpeg;base64,/9j/4AAQSkZJRgABAQAAAQABAAD/2wCEAAkGBxQTEhIUEhQUFBQUEhUUFRQVFBUUFBQQFBUXFhQUFBUYHCggGBolGxQVIjEiJSkrLi4uFx8zODMsNygtLisBCgoKDg0OGxAQGiwfICQsLCwsLCwsLCwsLCwsLCwsLCwsLCwsLCwsLCwsLCwsLCwsLCwsLCwsLCwsLDIsLCw3LP/AABEIALIBHAMBIgACEQEDEQH/xAAbAAACAwEBAQAAAAAAAAAAAAAEBQIDBgEAB//EAD8QAAEDAgQDBQYDBgYCAwAAAAEAAhEDIQQSMUEFIlEyYXGBkQYTQqHB0VKx8BQjM2JyggdzssLh8UOiFRY0/8QAGQEAAwEBAQAAAAAAAAAAAAAAAQIDAAQF/8QAJxEAAgICAgEEAgIDAAAAAAAAAAECEQMxEiFBBCIyURNxQtFSYZH/2gAMAwEAAhEDEQA/ANlhX8o8ENxLsofD1rKvG1pC5JZFxo6lD3CWkO14od9PmPkp+9ifFRa6SSuST6OmK7LMPTui64sqKJurqplLfQ/kf+ynZ81pcUeVY/2erxbvWhxGI5V2YprgceWPvBcL2yjcQbJVh6lyr69ayWGVKLGljtiLi+6VU0bxrFMb2nAGJjfLrMeAKzeL4wQ1ppNIDi4ZnAZg5o0DdLy359FzcHLR0KaijQC1zYdTYITEcVotB/eNOUAnLLoBMAnLO6zlVry4S4l4c6c1wXjKQY2aX/IDSEseWwQI/exn6BwMsEDoWwY3B7gqRwLyxHlfhH0ng3tfhKdMuL3ODC0OyscYzG2oANgTaTbRF8Q9u8IWuymq7K0Oj3ZbIcY+KINiSDHzXyIVcu55IAvaWfEW7zJKrpU2kFoceYCb3JHbMkakk+oXUo1Hic7fdn1rDf4gYUZWtzOLoBFhldblJEibgaxJ1WkwPF6eJpCpSMtNr2IPfFl8ELNHSP4jZEkkNsNYA0Og/EvpP+FtIso1wT8VMAXgAB/1n0CD9qoC7Y64gLpYWprjkucF50jtjo40LtIc4XWqI7QQT7Qz0avDdlZnjo5lo8JU5Ug47qF25vgcuL5iF4uuu0VgbdWVKdlw2doLh23TeiltBt0yohZbFegkBBY4I0ILGqhNbAAEJUF0XNkLU1WGIFQhXEKshYwZgWpu1A8PamcIX2LIHoVV7FPsUFRrWUq1Sypy6FS7FWIdfzV+HCDxGqOw2gSNlEgikFNzlDMuFKMG8MfB807fW5VmcNVgpiMRZOp0qJSjbsPoOuk/GOOCzabrCsxr3DW7tG9xyOE+KuxeILaTyDsL7xPNHfErM1sQGgU3CYex1hoQST0mAWt/sKbH2LPoWYzEFhqQ4uc9z5cTzAS0Ng9Tkbrp8lz3GUZnyS1kAE3964XdHcDAJuAfBQp5X1DoGsyugRIZ3nWXCT4NduUFia0hxcTzOL3gG8VNAPJo9V1JeCJ3EVzIe4y5zS4A6GQBmO8wZHSe5CmoZB0kZpAm5+Id3LPkiMucyY5XgDLeabgC0RFxykeam6o6Q1wABIEgAkEQRI2mPG+iZdCsBew8x6EGJ0bmyvE6RJjyUKbb66OLQJvBEWR1ajJAibub3km4nbcafVUUMPJGUiSW6mxIgAz6foo2K0UudLHtMjx1BbcW9PkvqXsHIp1R3s+eZ1vVfK8XTLf759N7frwX1H2MfDCOrR6sDQJ9SpZ37SmPY4xj0Er8W66ra2y8+zsREBVVTcK+ENiCsg0NcNi4al2NqZiq6VWyiTJTubaoSMaZRupVTZTdSUajbJCpHCapk1LcMLpg0oeQMszILGuRUpfxBydMRIELlQ83UDUXpTINFqg5TGi4BJRMH4B6aNSvCsTJqQWQjYVch6ZRE2TsKFuLF0XRNkFjH8yJomyFDF7CpuNlWxTqaIGoHpOuj2PslTXXR9J1krDRLiVYCmJPxZtY7HMfkD+d4hZvGuEEGwIftrVcCTza7xr8Q3hOeMGWsZrmMEAZpFpEbTET/NtqlnEMWwe8Y5sta81GOJ1cz3TJAm7c4Nj16yF1Yfic2TYlw1VwDi/sF0bAkxJgaxl/MKqrSc0OAnMCJmR22H7T1EqyoA7UyTlAIvAiTHQuc4fPqhqrpmdYOafxQ658XOePJdKIWXsBDWiewA8kCIB7J7jAJ7oRdNpLBy3ZBH84c+d+52qEZiXAnYgam7b2ykTE5Wa96vL7xc6AiI/hgwPAk/JBhQY9o94cxgnmmJAMPJbNpktO3koNwwcGwDLns5tMojMAB0vP9vegGuNsxJIJcd76jXe59T0UTjXHLJEgCNuZud0D5adOhW4msIpUW1Hlo5WljXAzpWDfeC8dwB+kwN7wJjg4RJBFrjsm2kbZ2u8M34SF8vp1jTe2SOYuzTYgRA7haPXvW29nscWPbmnKzlg9osawAff+/qkyx6GgzTYg3VtIWVGMs8iZE2PVpuD6QicPovNZ2eCD2IHFBMapS+uUUFAzCiaDVUGonDosx2qEJXfZG1krxjrIIyLMG6SmQCR4B907pmVmuwsk5qU8QKckJPxJiKYqFKm1QKkEyDQSwWVtJiroIumEWwE6dkc1yDVjSgBiumroVbArtkzZkI+IP54TCholGKM1E3oaIvRlsvYpVjZcao4g2SjIBGqPomyWg3TCibIMINxXFlsgTam+Y6OYfIePesvxAk5piWOEiBb3kkyZ/kHr1Cae0GPbTL81y4FrRczDmtd4kADr2h0hI6z6tV5NOnAOWSRlGYAA7dc1u8LtxKkcU7k+juTlfYiQ13gwts6OhFx1hQIkxMy6SRoRa3qCi2YSuQGuDQIjUzERfyXKXs9UmTUi8jK0b3Oqf8kV5N+Gb8EcO0ZnAm2ZzidRmBiCQZ3PqinU7kzIDZG5LSZNtpmd0bgPZyJJqOudoH0R3/1Vrv8AzVAO6DoIGo0U3mh9lF6bJWhC+nYW+FziRfWA0n0QFQHwEA7G8F1/1eFrneyJPZxM2+Om0xvaCLeKHr+yVe8PpO20c0R8Ji9+5NHND7FeDJ9GYa2SARoZv+KdD11PXRPcK7maZnLDekgZumlyfQKh/s1iRq0OIcDIcQDe50+SMwvBsQ2QWsgiJL7jUybX100RlOH2LHFP6NWaualRfMkMFN1h2mWm3W/omGFfZZ3BGvTDW1abSx8tzNcSWkNs4yOo85PVPsHouDIkn0dMbqmX1QluICauFkDWZdTQyKaYsrKYhTpMXXNhM9AsqxD0sxJsmFdL8Rosh0VYPVO8OUkwgunNBZ7MwtKuJlNAUq4iEEKhQ4Lqsc1cyp0MW0NETSKGw6Ly20WYp51RXUzZBNddE0zZYzBqZVpNlRRU6hsiBCXED94mdLRJ6z/3icUTZNLRkXNVeKNlY1UYtyUYCGqNz5WOdrDSY8AT9EC1NcHRLhaAOpMCeiF0wtWhBh+CtysqVJdUyl7pJIDnCbDbKCBO5ujKVMbfqE0x1AtaGusIAzfDAi0997ICnTF8pnv71aU3IGOHHotp0x3K2FU39d6npYqT7OhaL6RvYeZ0H3PcEfTpuN5d6NaPQyUtpvIB6/qyV4riOMpEmmGkE6QDba5WULYsp8TWNZ3z/c0f7F5wOkejgSsZh/abEFwzgMO8tkei0eC4g2puAR+YsYWljcTQyKQyvHxT4fdD1SdLf+o+s/JddiHAR/wI71yrXFJhc8iYkx/z+SXspdEqgOSCIuCIdI8CNkdg2WCx3Dva3PV917sFrnZS7UiZgg9bLZ4N3Khki47OVyUtFrghKmqKqIN+qRACKDFGsxEYUKOKCs17SafuF9anZLMSE5qFKMXupIsgbC6pzh9EnwxunGHTPZmXkoDGhM8tkuxgQFQseF2lRLrBE08MXeHVcxuJFMQzXqmQ6VkmhtPXVQ/+UbMJHisQXHvKN4fgou65T0kuxrSDWtm/VWsK4Coylsmwei5TrOshqZUq7rJmgCYXq+aesbAWew7/AN75rR0hIRmCJ0FDYsop7YQOKKVDlARGNoB2UGSA0W2zOuT80ME6wjA4U5E84afLRC6ZXHsAe17YYZLCNCSY7h3KXDaUOInlOnW4NvkgeL1alV72tJYxph0WJ7kfSo5cs7tB8M0OA+U+SfSBIurM1y+XkqqzPiEafqR3Kec+n6srKYJs7TvgyPBKOtCh+MdJJsBt90NW4sRflA6uIE+G8eSZ8Q4a0/VosCPyS+ph6BpupkNh9zMZpGhDiCR5qsHHySkpeAB/EQ46ZTprInobSCjsBipPLO48ChW4CnytY2SCSXDmc4uN87tDt9lp+D8LAPZDQYJHemyOKXQIJ+Siriy1mY6bnSyQ47i3vTBJLZkxutr7Q8LDsO5sac0DcNIJ+QWCr8OY9oaCWkEhxgODmmPhMZTYX8eqGLi+2HLKVdDPgjmOcAxoGUjSNLGbeS3eD7IWR4Jw1tIOe3So6zdcoBdDZ32M961eFdyhQzP3CLQQ4oZ2qnUehGVJKkgMcYMKGNCtwar4gbLp/iQXyF1TRK8UE1zWQONaudHShfhtU5wqS0TdPcFTkdyLCwrZL8S2TCZvYANUurMzSAdd+5agRiV1XHLDdFnuI4trbauK14DQ2BdIeKYVhuAJVI7KeAHAYLRxvKZITCVMtleKkoyTsmTlQXg5WJRRdSK5inWK5RNlXjncpT12AUYQzU81qMObLI4A/vPNanDuTZECBbVcgcQUa9AVwpooVDVN+FuklhMZog9Hgy0pQ1EB8RGqDQydMbYrh0l7pDXmA5ujXEDY7bINr5kGxaGtP9QBFvT8uqIGNJE1A4iLuaJ06jZA0KjXvOUQ3abS0XJI2Hf9wmjY82uJLEPAN+gP2v6+iuwtW9v+lzF0sxaDAESR0Fr+cC3QITCYmZ6A+CLVghLoeNpgi4kFCVuFNdpHmFOjjAB9FzEcQIGyVWUojSoMpRME+At1gbJhha4IOTXuI0Wcr1HVHUy4Zaeckm8mxgE9LLSUgxzeXWNtgNP13rS/2bQe4yy/SPusZiOFy7sgwSDsRC1gdDb7jy77dUsfVh7p3M+oB+qEXQtA1GnlYB/NPy/6TnCu5UprvG3X5phg3WSyJyLqzkLhzzK+sUPh+0ghGaDBqriWinhNlDiWhXQviQ/kLWmyGxCmx1lTWeuajoQE1vMiqnFfdkNPRDUjdL/aOgZDuqpFJumFhfEOP5rNUqGMOS+qznDQATm+aLr48Ns25VeC0HmNX8TLRCE/bXP0FlLCYdrhLteiKAaBZagFNFkG6OrOblEaoB1S9gUXTYCLoSNRAOVochXWJUxUS0IDUCqeIu5SrKBQ3E3cpTrYvgVcO7fmtRRasvwYc611CIWyvs2PRKLIDFBHuKX4oqSKA4VhKqarN0xh3w0WS6nyhwE6wYtIG0xATLACwS+tZ9QT8R2nr4oQ2Zll4JnUHSb9ROpslr2xoDqAALmO+Os/LbQXvxeWbz0lpJEDQmT9lym4FsgbfI/e6tQqZJkq/AUhUMu0Bi+hP2VeHoWcXfygHq4mL7a7d/kaq3FhTGWkzM4G3L11N/uPPULxsrzHXEsM1zHBwgRNrEECRFxErI49lbCOljy5ocA5rnS0m12k3F/1ujG46u8zUD4iwbktcbA9zfRD4+nTcf3n7QJkyRAk6mY1+apBcen2Snzl3oJw3tC+sQGgx32A8UVxDEBhYN3C/iAAfok+Fq+6/hFzoB5XtN+UjUDv3jRMMNijifdl1PK5roGs5IM3M6W0+q0oLaMskl0w/NyN6z6jb8k2wJslWPEFo6D8zKY4E2C5ZjIIrlUYU8ysrlU4U3QRmaLCHRVcTNipYIqHFNCrR+Jz/wAhM3RD13K1hsq6jJUTpAqJ5kfjML7ymQNRceKDYyHJvhChdOzMw1bcGxGqooMAM6lbLj/AhUBeyzx81i6lJwdkIIO/guuEuSJMLbijMNTrhNVoBz3KR0xk0Gu6rqYogotWMnWzR4rGjaAl9TGd6TVcY52iJ4dRLzfQarcaVsHP6GtB0tBVoUYhelRCVUTZB8VdylE0TZAcXNiniuxG+gXgZ5lrKJssnwNt1qqAQy7Dj0WVdEtrlGYmogKjpU0ihBqsBuFW1DY7GBn9R07u89yZRbdAbSVsK417Q/s9MtZepl12ZmHKe86nwBVPDMU5tOlmuXU2kk6lxEkk+axvE6peySbucHOP9ZIHoGtWndWBDcugaAPACPoumWJQiqIQnzkxjUrZtB5xPfsL+Ci15EEkx0uYB3ubTHj5oOhWM6jxOkHUkyOvyCNzh0DMTGpiOmh28rpaDZNlcuH4YcTa/NMCO+9v6j3BVYikQTyjzMGPEa+KngINQm5vAA2EyfW/gI8E1/YjUkkgA3tqbi58v9SEutDY5d9me9/0kEd+h3C4/ilYiGQQBc/8+nqneJ4O3KCYkgOI2aI1I3NiEMcIA9zbA5WNdHR09N9QfFZUUlJ10xRTxb3m/XbdaT2cowSDYgOn1vHmVVR4M1oLuhOXxB0I/Jew/H8PTqvpudD3RfYWHKfTUTZaVtOkSclatlvEDz+aYYN1kpxr5dIIIO4uEzwQ5QuRqi5dWcqcKbqVc2VeE1WAaPBuVXFXWKlhFVxTsqkdEa9wnplTLlTSXXmymXRQDJTfCMSOm/mTzCvSszDSsBxXizatfYGnNIjc3mT+t1vnGy+Ne2VB2HxrnjR5Dx9V1enipNo5skuKs0dQyELXgaoLC8RzNBBmdQuPrFysotDuaatF1IgkWMTeNY3jvWy4phKFN4OFdmovY0gzPNHMJP6EkbLH0XhtymmD4y12Ga5zx/8Ao921u4BsCT4oTi5LoRSp9hzioSuuVeZQKldE2S3i7rFMGJbxYcpVI/IR6OcCWmp1ICzXBNE8zJci7DDRzEPQkq3EOtdLsZjAxjXDmL5yCbOAsXdYm3eUIxb0M5VstxeLFMSbnZvU/bT1WbxVcv8AeOJklrr+PILeZV1WuXHM4zcn+1ndtcoZ+hHdTB8XPE/kuvHj4nJknyBcS+HuYYjIwf8AqD9UTgMdksTbr90Bxp0V3n+n/Q1RpvV3G0RU3GTo1HvA4SPIjYq6jjoMPJgCANh4fP1WVY8tu0keFvkpOxj/AMU+ICl+L6KvMns+g0HDJIgFxO+gB0AjWZuiji4sCYi5F7xHgLX8187wXtBUp21bER0G8T1/W8mO9oGkgQ4Cb32nc+qV4WZZUbHE8Yu0TAmCe5om3yHhKCZxGXZrA5AHd7iZ84JHyWWqcZaepk6bX1JPiULV4uRoB4/zfZMsTA8ptuJ+0ApUnP8AxOhokSXab6i3yXzTFVs7y4yZM3XcTiXPMuMmIHcOipKtjgoEJzcmNOGcdq0SIOZo+E/Q/wDYW64J7aUXANqch7yBeOpsRruPBfMF0FDJghPaHhmnA+3/ALQ1/YOblzQIzAGdW66An06rnDnh+UtIcHdkgg5o1jqvjmC4jUpdh5A/CeZs9cpsnGH4/Td/GpCfxME7bhxmZGxC5JejrTOmPqk9n2zClUcUfZfNcFjQ6PcYiqIuGio7QACMjr+TQRbWEzdxzElxzVGPvdrmNa0GCMssILSDeLG3RS/C4lecX2aDDKdbRJMLx8Z2B7DTZkJe5pNUmoB+GGkMN/xEGE4pYilW/g1mEn4Hn3dXN+HI65m8EWMKUsUl4KLJFgLTzead4QrO54eWmxBALSCHNJAMOBuDBBg9VocFopSVDsPOi+Of4g4r3mLcNqcM8yJK+xHRfEvahwdjMQOr/mAF2ejXvf6OP1HxFlN7qTpGnyITKnxsbiFXg64y5XiQpVOG03dkwu1uLfZzx5Je1kcVxYOaQN1J3F2jBtoNbDxVNRz+t+UIWtw0N+JBPF4HVMlHwLJy8n0Tg3ERVpgTzNADhvpqjF87wuOdRq5m7QCOrYuF9BwdYVGNe3RwlcWbE4u0deLLyVMiDZKuKVLFG18S1g5jroNSfJIcXjs+g1dlbN5MwSe6xt3Iwg2zTml0MuE1QBcwrMbx9rWj3QzOcQATZtzrGp0SB9SM8aNb84kyd/h9FCIyN6MPrZv1PqqfiV2yf5XVIL986tXY10vJcGtZOUEuItbSxDZH4ijvaOsP2msRcM5RbKAKLAzK0bNnNG8AbqHsmQ2pVqkZnUcNXrtBAI94wSyQbHUHfQapU90h/wDaPMm/+pPXfQrft/ZKvoRuKceJdP2C6Bd/+ZSHdZ0yvVD2z3sHTprb9fnxru1/nN/0z903gQA45/Hq69reJiBEoSk+LIrjH8ar/Xt4IRoE3VVonL5MLa5cqaKIYRofVdcD3eqADrGAjy7/AECiKalSaY2/NWFvn5wsYqc0BC1iiXCYAt1VGK7R7reiKAyldheAUwEwCGVeyK5rO5VvB8ELCVqTXLhC6GlEBMP/AF39U0wvGqzYDj7xo2fJImOy4HMNNAY1Schda+EGkwqTWjX4XjlN5hxNNxPxQW36PaLeY8XI1wBaDZzTodQbHcW22JWHD51O+427vsicLiH0j+7eRMiOoNoLdHba/RSlhT0VWX7N3Q4tUa0MJz0wR+7fsA7MQ145qcnYGIJ6p7wzj1N2YZHsLGl7mdse7ETUY74gJu3tCJuNPnuE9oBpWYRbtMi52OQm3kR4JrRqMqN5HBw9SPI3Bv09Vzzxf5IvDJ9M+mYfEsezOxzXN/E0gjSfJfCONV8+IrPGhqOIPdNlqsTxmrQovZOZjmFjCYFRhMmM2r2STyk/VYgp/TYeDbE9RkukEtfPirGYkhAgqwVF0uJzqQVUxJKFp6z0Xi5cprJUZts9U1R/D+M1KTcrTaSfVLzc+aiRBRaT6YE6NBUcS6SZOTXvzBUUdKX9f0cvLyitFvJyr/5vD/a1WVO23+g/m1dXljIJw1Qto4nKSJFNpgxLTVZIPUWQg0d/Wz/YvLyKGl4/X9kz8f8AWz6L3xH/ADmf6V5eWehRfxL+NV/zXfmUK5eXlRaJS+TDh8PguPC8vIIzJU+yFYvLywfBTT7SCr9p3iV1eRWxWRCmzVcXkWYucVzZdXkqMDORA0C8vLMJyr2UMuLyZCkmqS8vImR1wsPNTouIc0gwbXFivLy0hl8kPPaFxNGiTckyT1MHVZwry8p4fj/0bLs4vLy8qEzqnSXl5YJ2h2h4qNXtHxK8vIAP/9k=">
            <a:hlinkClick r:id="rId2"/>
          </p:cNvPr>
          <p:cNvSpPr>
            <a:spLocks noChangeAspect="1" noChangeArrowheads="1"/>
          </p:cNvSpPr>
          <p:nvPr/>
        </p:nvSpPr>
        <p:spPr bwMode="auto">
          <a:xfrm>
            <a:off x="53975" y="-1309688"/>
            <a:ext cx="4381500" cy="27432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2772" name="Picture 4" descr="http://www.veteranstoday.com/wp-content/uploads/2012/11/Karzai6.jpg">
            <a:hlinkClick r:id="rId3"/>
          </p:cNvPr>
          <p:cNvPicPr>
            <a:picLocks noChangeAspect="1" noChangeArrowheads="1"/>
          </p:cNvPicPr>
          <p:nvPr/>
        </p:nvPicPr>
        <p:blipFill>
          <a:blip r:embed="rId4" cstate="print"/>
          <a:srcRect/>
          <a:stretch>
            <a:fillRect/>
          </a:stretch>
        </p:blipFill>
        <p:spPr bwMode="auto">
          <a:xfrm>
            <a:off x="533400" y="304799"/>
            <a:ext cx="8305800" cy="6217207"/>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r>
              <a:rPr lang="en-US" dirty="0" smtClean="0"/>
              <a:t>HERAT, AFGHANISTAN</a:t>
            </a:r>
            <a:endParaRPr lang="en-US" dirty="0"/>
          </a:p>
        </p:txBody>
      </p:sp>
      <p:sp>
        <p:nvSpPr>
          <p:cNvPr id="3" name="Content Placeholder 2"/>
          <p:cNvSpPr>
            <a:spLocks noGrp="1"/>
          </p:cNvSpPr>
          <p:nvPr>
            <p:ph idx="1"/>
          </p:nvPr>
        </p:nvSpPr>
        <p:spPr/>
        <p:txBody>
          <a:bodyPr>
            <a:normAutofit fontScale="92500"/>
          </a:bodyPr>
          <a:lstStyle/>
          <a:p>
            <a:r>
              <a:rPr lang="en-US" dirty="0" smtClean="0"/>
              <a:t>Herat, a city in Afghanistan was a center of Afghan culture and learning.</a:t>
            </a:r>
          </a:p>
          <a:p>
            <a:r>
              <a:rPr lang="en-US" dirty="0" smtClean="0"/>
              <a:t>When Taliban took control of Herat in 1995, they made it a crime to educate girls and women.</a:t>
            </a:r>
          </a:p>
          <a:p>
            <a:r>
              <a:rPr lang="en-US" dirty="0" smtClean="0"/>
              <a:t>Professors form the universities and members of the literary circle risked their lives to help women continue the study.</a:t>
            </a:r>
          </a:p>
          <a:p>
            <a:r>
              <a:rPr lang="en-US" dirty="0" smtClean="0"/>
              <a:t>Thousands of girls were taught in hiding during the Taliban rule.</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normAutofit fontScale="90000"/>
          </a:bodyPr>
          <a:lstStyle/>
          <a:p>
            <a:r>
              <a:rPr lang="en-US" dirty="0" smtClean="0"/>
              <a:t>CONFLICTS IN OTHER CENTRAL ASIAN COUNTRIES</a:t>
            </a:r>
            <a:endParaRPr lang="en-US" dirty="0"/>
          </a:p>
        </p:txBody>
      </p:sp>
      <p:sp>
        <p:nvSpPr>
          <p:cNvPr id="3" name="Content Placeholder 2"/>
          <p:cNvSpPr>
            <a:spLocks noGrp="1"/>
          </p:cNvSpPr>
          <p:nvPr>
            <p:ph idx="1"/>
          </p:nvPr>
        </p:nvSpPr>
        <p:spPr/>
        <p:txBody>
          <a:bodyPr/>
          <a:lstStyle/>
          <a:p>
            <a:r>
              <a:rPr lang="en-US" dirty="0" smtClean="0"/>
              <a:t>Afghanistan was not the only Central Asian country to experience conflict.</a:t>
            </a:r>
          </a:p>
          <a:p>
            <a:r>
              <a:rPr lang="en-US" dirty="0" smtClean="0"/>
              <a:t>Tensions among rival leaders, clans, and ethnic groups also affected other countries in the region.</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r>
              <a:rPr lang="en-US" dirty="0" smtClean="0"/>
              <a:t>ETHNIC DISPUTES</a:t>
            </a:r>
            <a:endParaRPr lang="en-US" dirty="0"/>
          </a:p>
        </p:txBody>
      </p:sp>
      <p:sp>
        <p:nvSpPr>
          <p:cNvPr id="3" name="Content Placeholder 2"/>
          <p:cNvSpPr>
            <a:spLocks noGrp="1"/>
          </p:cNvSpPr>
          <p:nvPr>
            <p:ph idx="1"/>
          </p:nvPr>
        </p:nvSpPr>
        <p:spPr/>
        <p:txBody>
          <a:bodyPr>
            <a:normAutofit fontScale="92500"/>
          </a:bodyPr>
          <a:lstStyle/>
          <a:p>
            <a:r>
              <a:rPr lang="en-US" dirty="0" smtClean="0"/>
              <a:t>Central Asia is a mixture of various ethnic groups and cultures.</a:t>
            </a:r>
          </a:p>
          <a:p>
            <a:r>
              <a:rPr lang="en-US" dirty="0" smtClean="0"/>
              <a:t>For many years, strong Soviet rule kept ethnic and clan tensions under control. </a:t>
            </a:r>
          </a:p>
          <a:p>
            <a:r>
              <a:rPr lang="en-US" dirty="0" smtClean="0"/>
              <a:t>As Soviet rule came to an end, these tensions increased.</a:t>
            </a:r>
          </a:p>
          <a:p>
            <a:r>
              <a:rPr lang="en-US" dirty="0" smtClean="0"/>
              <a:t>In Kazakhstan, for example, disputes between Kazakhs and Russians over political and economic issues became stronger and stronger. </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r>
              <a:rPr lang="en-US" dirty="0" smtClean="0"/>
              <a:t>POLITICAL CONFLICTS</a:t>
            </a:r>
            <a:endParaRPr lang="en-US" dirty="0"/>
          </a:p>
        </p:txBody>
      </p:sp>
      <p:sp>
        <p:nvSpPr>
          <p:cNvPr id="3" name="Content Placeholder 2"/>
          <p:cNvSpPr>
            <a:spLocks noGrp="1"/>
          </p:cNvSpPr>
          <p:nvPr>
            <p:ph idx="1"/>
          </p:nvPr>
        </p:nvSpPr>
        <p:spPr/>
        <p:txBody>
          <a:bodyPr/>
          <a:lstStyle/>
          <a:p>
            <a:r>
              <a:rPr lang="en-US" dirty="0" smtClean="0"/>
              <a:t>The situation in Tajikistan was worse.</a:t>
            </a:r>
          </a:p>
          <a:p>
            <a:r>
              <a:rPr lang="en-US" dirty="0" smtClean="0"/>
              <a:t>A bloody civil war started and left the country in ruins.</a:t>
            </a:r>
          </a:p>
          <a:p>
            <a:r>
              <a:rPr lang="en-US" dirty="0" smtClean="0"/>
              <a:t>In Uzbekistan, conflict started in the </a:t>
            </a:r>
            <a:r>
              <a:rPr lang="en-US" dirty="0" err="1" smtClean="0"/>
              <a:t>Ferghana</a:t>
            </a:r>
            <a:r>
              <a:rPr lang="en-US" dirty="0" smtClean="0"/>
              <a:t> Valley. This fertile valley came under attack from radical Muslim groups.</a:t>
            </a:r>
          </a:p>
          <a:p>
            <a:r>
              <a:rPr lang="en-US" dirty="0" smtClean="0"/>
              <a:t>They wanted to overthrow the government of Uzbekistan and found as Islamic state.</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762000"/>
            <a:ext cx="8229600" cy="5364163"/>
          </a:xfrm>
        </p:spPr>
        <p:txBody>
          <a:bodyPr/>
          <a:lstStyle/>
          <a:p>
            <a:r>
              <a:rPr lang="en-US" dirty="0" smtClean="0"/>
              <a:t>Due to continuous political disturbance most of the countries went under dictatorship.</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r>
              <a:rPr lang="en-US" dirty="0" smtClean="0"/>
              <a:t>HELP FOR CENTRAL ASIA</a:t>
            </a:r>
            <a:endParaRPr lang="en-US" dirty="0"/>
          </a:p>
        </p:txBody>
      </p:sp>
      <p:sp>
        <p:nvSpPr>
          <p:cNvPr id="3" name="Content Placeholder 2"/>
          <p:cNvSpPr>
            <a:spLocks noGrp="1"/>
          </p:cNvSpPr>
          <p:nvPr>
            <p:ph idx="1"/>
          </p:nvPr>
        </p:nvSpPr>
        <p:spPr/>
        <p:txBody>
          <a:bodyPr/>
          <a:lstStyle/>
          <a:p>
            <a:r>
              <a:rPr lang="en-US" dirty="0" smtClean="0"/>
              <a:t>United States and other Western countries were against the dictatorship rules.</a:t>
            </a:r>
          </a:p>
          <a:p>
            <a:r>
              <a:rPr lang="en-US" dirty="0" smtClean="0"/>
              <a:t>They helped the region to create a democratic government.</a:t>
            </a:r>
          </a:p>
          <a:p>
            <a:r>
              <a:rPr lang="en-US" dirty="0" smtClean="0"/>
              <a:t>They provided training, equipment and money $594 million in 2002 to build its economy.</a:t>
            </a:r>
          </a:p>
          <a:p>
            <a:r>
              <a:rPr lang="en-US" dirty="0" smtClean="0"/>
              <a:t>They utilized some of this money to train judges in Kyrgyzstan and Tajikistan.</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normAutofit fontScale="90000"/>
          </a:bodyPr>
          <a:lstStyle/>
          <a:p>
            <a:r>
              <a:rPr lang="en-US" dirty="0" smtClean="0"/>
              <a:t>ECONOMIC CONDITIONS IN CENTRAL ASIA</a:t>
            </a:r>
            <a:endParaRPr lang="en-US" dirty="0"/>
          </a:p>
        </p:txBody>
      </p:sp>
      <p:sp>
        <p:nvSpPr>
          <p:cNvPr id="3" name="Content Placeholder 2"/>
          <p:cNvSpPr>
            <a:spLocks noGrp="1"/>
          </p:cNvSpPr>
          <p:nvPr>
            <p:ph idx="1"/>
          </p:nvPr>
        </p:nvSpPr>
        <p:spPr/>
        <p:txBody>
          <a:bodyPr/>
          <a:lstStyle/>
          <a:p>
            <a:r>
              <a:rPr lang="en-US" dirty="0" smtClean="0"/>
              <a:t>The </a:t>
            </a:r>
            <a:r>
              <a:rPr lang="en-US" dirty="0" err="1" smtClean="0"/>
              <a:t>Stans</a:t>
            </a:r>
            <a:r>
              <a:rPr lang="en-US" dirty="0" smtClean="0"/>
              <a:t> are generally poor countries.</a:t>
            </a:r>
          </a:p>
          <a:p>
            <a:r>
              <a:rPr lang="en-US" dirty="0" smtClean="0"/>
              <a:t>Agriculture is the main source of economy, although mining, manufacturing and energy production are also important.</a:t>
            </a:r>
          </a:p>
          <a:p>
            <a:r>
              <a:rPr lang="en-US" dirty="0" smtClean="0"/>
              <a:t>They are also working to grow their industries.</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r>
              <a:rPr lang="en-US" dirty="0" smtClean="0"/>
              <a:t>AGRICULTURE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Agriculture is the main source of their income. During the Soviet rule large cotton farms produced huge amounts of cotton for export.</a:t>
            </a:r>
          </a:p>
          <a:p>
            <a:r>
              <a:rPr lang="en-US" dirty="0" smtClean="0"/>
              <a:t>Cotton farming is still very important especially in the </a:t>
            </a:r>
            <a:r>
              <a:rPr lang="en-US" dirty="0" err="1" smtClean="0"/>
              <a:t>Ferghana</a:t>
            </a:r>
            <a:r>
              <a:rPr lang="en-US" dirty="0" smtClean="0"/>
              <a:t> Valley, but other types of farming have also increased.</a:t>
            </a:r>
          </a:p>
          <a:p>
            <a:r>
              <a:rPr lang="en-US" dirty="0" smtClean="0"/>
              <a:t>Some farms in Central Asia are large like the cotton farms in Uzbekistan, but most are small. </a:t>
            </a:r>
          </a:p>
          <a:p>
            <a:r>
              <a:rPr lang="en-US" dirty="0" smtClean="0"/>
              <a:t>For most small farmers life is a struggle. They just produce enough to feed their own family.</a:t>
            </a:r>
          </a:p>
          <a:p>
            <a:pPr>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r>
              <a:rPr lang="en-US" dirty="0" smtClean="0"/>
              <a:t>FLAG OF UZBEKISTAN</a:t>
            </a:r>
            <a:endParaRPr lang="en-US" dirty="0"/>
          </a:p>
        </p:txBody>
      </p:sp>
      <p:sp>
        <p:nvSpPr>
          <p:cNvPr id="3" name="Content Placeholder 2"/>
          <p:cNvSpPr>
            <a:spLocks noGrp="1"/>
          </p:cNvSpPr>
          <p:nvPr>
            <p:ph idx="1"/>
          </p:nvPr>
        </p:nvSpPr>
        <p:spPr>
          <a:xfrm>
            <a:off x="457200" y="2819400"/>
            <a:ext cx="8229600" cy="3306763"/>
          </a:xfrm>
        </p:spPr>
        <p:txBody>
          <a:bodyPr/>
          <a:lstStyle/>
          <a:p>
            <a:endParaRPr lang="en-US" dirty="0"/>
          </a:p>
        </p:txBody>
      </p:sp>
      <p:pic>
        <p:nvPicPr>
          <p:cNvPr id="15364" name="Picture 4" descr="http://www.ouzbekistan.fr/gallery/flag.png">
            <a:hlinkClick r:id="rId2"/>
          </p:cNvPr>
          <p:cNvPicPr>
            <a:picLocks noChangeAspect="1" noChangeArrowheads="1"/>
          </p:cNvPicPr>
          <p:nvPr/>
        </p:nvPicPr>
        <p:blipFill>
          <a:blip r:embed="rId3" cstate="print"/>
          <a:srcRect/>
          <a:stretch>
            <a:fillRect/>
          </a:stretch>
        </p:blipFill>
        <p:spPr bwMode="auto">
          <a:xfrm>
            <a:off x="304800" y="1752600"/>
            <a:ext cx="8686800" cy="48768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304800"/>
            <a:ext cx="8229600" cy="5821363"/>
          </a:xfrm>
        </p:spPr>
        <p:txBody>
          <a:bodyPr>
            <a:normAutofit fontScale="92500"/>
          </a:bodyPr>
          <a:lstStyle/>
          <a:p>
            <a:r>
              <a:rPr lang="en-US" dirty="0" err="1" smtClean="0"/>
              <a:t>Sharbat</a:t>
            </a:r>
            <a:r>
              <a:rPr lang="en-US" dirty="0" smtClean="0"/>
              <a:t> </a:t>
            </a:r>
            <a:r>
              <a:rPr lang="en-US" dirty="0" err="1" smtClean="0"/>
              <a:t>Gula’s</a:t>
            </a:r>
            <a:r>
              <a:rPr lang="en-US" dirty="0" smtClean="0"/>
              <a:t> life is very modest.</a:t>
            </a:r>
          </a:p>
          <a:p>
            <a:r>
              <a:rPr lang="en-US" dirty="0" smtClean="0"/>
              <a:t>Her village lies in the hills of eastern Afghanistan.</a:t>
            </a:r>
          </a:p>
          <a:p>
            <a:r>
              <a:rPr lang="en-US" dirty="0" smtClean="0"/>
              <a:t>Villagers plant small plots of corn, wheat and rice on terraces built into hillsides.</a:t>
            </a:r>
          </a:p>
          <a:p>
            <a:r>
              <a:rPr lang="en-US" dirty="0" smtClean="0"/>
              <a:t>They may also have a few walnut trees and may be a sheep or two.</a:t>
            </a:r>
          </a:p>
          <a:p>
            <a:r>
              <a:rPr lang="en-US" dirty="0" smtClean="0"/>
              <a:t>To make money, her husband works at a bakery in a nearby city.</a:t>
            </a:r>
          </a:p>
          <a:p>
            <a:r>
              <a:rPr lang="en-US" dirty="0" smtClean="0"/>
              <a:t>He makes less than a dollar a day which is not enough to buy the things for her family in order to survive.</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normAutofit fontScale="90000"/>
          </a:bodyPr>
          <a:lstStyle/>
          <a:p>
            <a:r>
              <a:rPr lang="en-US" dirty="0" smtClean="0"/>
              <a:t>ECONOMIES OF CENTRAL ASIAN COUNTRIES</a:t>
            </a:r>
            <a:endParaRPr lang="en-US" dirty="0"/>
          </a:p>
        </p:txBody>
      </p:sp>
      <p:graphicFrame>
        <p:nvGraphicFramePr>
          <p:cNvPr id="4" name="Content Placeholder 3"/>
          <p:cNvGraphicFramePr>
            <a:graphicFrameLocks noGrp="1"/>
          </p:cNvGraphicFramePr>
          <p:nvPr>
            <p:ph idx="1"/>
          </p:nvPr>
        </p:nvGraphicFramePr>
        <p:xfrm>
          <a:off x="457200" y="1600200"/>
          <a:ext cx="8229600" cy="4952997"/>
        </p:xfrm>
        <a:graphic>
          <a:graphicData uri="http://schemas.openxmlformats.org/drawingml/2006/table">
            <a:tbl>
              <a:tblPr firstRow="1" bandRow="1">
                <a:tableStyleId>{5C22544A-7EE6-4342-B048-85BDC9FD1C3A}</a:tableStyleId>
              </a:tblPr>
              <a:tblGrid>
                <a:gridCol w="4114800"/>
                <a:gridCol w="4114800"/>
              </a:tblGrid>
              <a:tr h="707571">
                <a:tc>
                  <a:txBody>
                    <a:bodyPr/>
                    <a:lstStyle/>
                    <a:p>
                      <a:pPr algn="ctr"/>
                      <a:r>
                        <a:rPr lang="en-US" sz="2400" dirty="0" smtClean="0"/>
                        <a:t>COUNTRY</a:t>
                      </a:r>
                      <a:endParaRPr lang="en-US" sz="2400" dirty="0"/>
                    </a:p>
                  </a:txBody>
                  <a:tcPr>
                    <a:solidFill>
                      <a:schemeClr val="accent2">
                        <a:lumMod val="75000"/>
                      </a:schemeClr>
                    </a:solidFill>
                  </a:tcPr>
                </a:tc>
                <a:tc>
                  <a:txBody>
                    <a:bodyPr/>
                    <a:lstStyle/>
                    <a:p>
                      <a:pPr algn="ctr"/>
                      <a:r>
                        <a:rPr lang="en-US" sz="2400" dirty="0" smtClean="0"/>
                        <a:t>ECONOMIC ACTIVITIES</a:t>
                      </a:r>
                      <a:endParaRPr lang="en-US" sz="2400" dirty="0"/>
                    </a:p>
                  </a:txBody>
                  <a:tcPr>
                    <a:solidFill>
                      <a:schemeClr val="accent2">
                        <a:lumMod val="75000"/>
                      </a:schemeClr>
                    </a:solidFill>
                  </a:tcPr>
                </a:tc>
              </a:tr>
              <a:tr h="707571">
                <a:tc>
                  <a:txBody>
                    <a:bodyPr/>
                    <a:lstStyle/>
                    <a:p>
                      <a:r>
                        <a:rPr lang="en-US" sz="1800" dirty="0" smtClean="0"/>
                        <a:t>AFGHANISTAN</a:t>
                      </a:r>
                      <a:endParaRPr lang="en-US" sz="1800" dirty="0"/>
                    </a:p>
                  </a:txBody>
                  <a:tcPr/>
                </a:tc>
                <a:tc>
                  <a:txBody>
                    <a:bodyPr/>
                    <a:lstStyle/>
                    <a:p>
                      <a:r>
                        <a:rPr lang="en-US" sz="1800" dirty="0" smtClean="0"/>
                        <a:t>Farming and livestock</a:t>
                      </a:r>
                      <a:r>
                        <a:rPr lang="en-US" sz="1800" baseline="0" dirty="0" smtClean="0"/>
                        <a:t> raising. Small-scale production of textiles, furniture, cement.</a:t>
                      </a:r>
                      <a:endParaRPr lang="en-US" sz="1800" dirty="0"/>
                    </a:p>
                  </a:txBody>
                  <a:tcPr/>
                </a:tc>
              </a:tr>
              <a:tr h="707571">
                <a:tc>
                  <a:txBody>
                    <a:bodyPr/>
                    <a:lstStyle/>
                    <a:p>
                      <a:r>
                        <a:rPr lang="en-US" sz="1800" dirty="0" smtClean="0"/>
                        <a:t>KAZAKHSTAN</a:t>
                      </a:r>
                      <a:endParaRPr lang="en-US" sz="1800" dirty="0"/>
                    </a:p>
                  </a:txBody>
                  <a:tcPr/>
                </a:tc>
                <a:tc>
                  <a:txBody>
                    <a:bodyPr/>
                    <a:lstStyle/>
                    <a:p>
                      <a:r>
                        <a:rPr lang="en-US" sz="1800" dirty="0" smtClean="0"/>
                        <a:t>Farming, oil and coal mining,</a:t>
                      </a:r>
                      <a:r>
                        <a:rPr lang="en-US" sz="1800" baseline="0" dirty="0" smtClean="0"/>
                        <a:t> steel production, textiles.</a:t>
                      </a:r>
                      <a:endParaRPr lang="en-US" sz="1800" dirty="0"/>
                    </a:p>
                  </a:txBody>
                  <a:tcPr/>
                </a:tc>
              </a:tr>
              <a:tr h="707571">
                <a:tc>
                  <a:txBody>
                    <a:bodyPr/>
                    <a:lstStyle/>
                    <a:p>
                      <a:r>
                        <a:rPr lang="en-US" sz="1800" dirty="0" smtClean="0"/>
                        <a:t>KYRGYZSTAN</a:t>
                      </a:r>
                      <a:endParaRPr lang="en-US" sz="1800" dirty="0"/>
                    </a:p>
                  </a:txBody>
                  <a:tcPr/>
                </a:tc>
                <a:tc>
                  <a:txBody>
                    <a:bodyPr/>
                    <a:lstStyle/>
                    <a:p>
                      <a:r>
                        <a:rPr lang="en-US" sz="1800" dirty="0" smtClean="0"/>
                        <a:t>Farming and livestock raising. Cotton,</a:t>
                      </a:r>
                      <a:r>
                        <a:rPr lang="en-US" sz="1800" baseline="0" dirty="0" smtClean="0"/>
                        <a:t> tobacco, wool and meat.</a:t>
                      </a:r>
                      <a:endParaRPr lang="en-US" sz="1800" dirty="0"/>
                    </a:p>
                  </a:txBody>
                  <a:tcPr/>
                </a:tc>
              </a:tr>
              <a:tr h="707571">
                <a:tc>
                  <a:txBody>
                    <a:bodyPr/>
                    <a:lstStyle/>
                    <a:p>
                      <a:r>
                        <a:rPr lang="en-US" sz="1800" dirty="0" smtClean="0"/>
                        <a:t>TAJIKSTAN</a:t>
                      </a:r>
                      <a:endParaRPr lang="en-US" sz="1800" dirty="0"/>
                    </a:p>
                  </a:txBody>
                  <a:tcPr/>
                </a:tc>
                <a:tc>
                  <a:txBody>
                    <a:bodyPr/>
                    <a:lstStyle/>
                    <a:p>
                      <a:r>
                        <a:rPr lang="en-US" sz="1800" dirty="0" smtClean="0"/>
                        <a:t>Mainly</a:t>
                      </a:r>
                      <a:r>
                        <a:rPr lang="en-US" sz="1800" baseline="0" dirty="0" smtClean="0"/>
                        <a:t> farming, mostly cotton. One large aluminum plant.</a:t>
                      </a:r>
                      <a:endParaRPr lang="en-US" sz="1800" dirty="0"/>
                    </a:p>
                  </a:txBody>
                  <a:tcPr/>
                </a:tc>
              </a:tr>
              <a:tr h="707571">
                <a:tc>
                  <a:txBody>
                    <a:bodyPr/>
                    <a:lstStyle/>
                    <a:p>
                      <a:r>
                        <a:rPr lang="en-US" sz="1800" dirty="0" smtClean="0"/>
                        <a:t>TURKMENISTAN</a:t>
                      </a:r>
                      <a:endParaRPr lang="en-US" sz="1800" dirty="0"/>
                    </a:p>
                  </a:txBody>
                  <a:tcPr/>
                </a:tc>
                <a:tc>
                  <a:txBody>
                    <a:bodyPr/>
                    <a:lstStyle/>
                    <a:p>
                      <a:r>
                        <a:rPr lang="en-US" sz="1800" dirty="0" smtClean="0"/>
                        <a:t>Major cotton-producing</a:t>
                      </a:r>
                      <a:r>
                        <a:rPr lang="en-US" sz="1800" baseline="0" dirty="0" smtClean="0"/>
                        <a:t> country. Production of natural gas, oil and textiles.</a:t>
                      </a:r>
                      <a:endParaRPr lang="en-US" sz="1800" dirty="0"/>
                    </a:p>
                  </a:txBody>
                  <a:tcPr/>
                </a:tc>
              </a:tr>
              <a:tr h="707571">
                <a:tc>
                  <a:txBody>
                    <a:bodyPr/>
                    <a:lstStyle/>
                    <a:p>
                      <a:r>
                        <a:rPr lang="en-US" sz="1800" dirty="0" smtClean="0"/>
                        <a:t>UZBEKISTAN</a:t>
                      </a:r>
                      <a:endParaRPr lang="en-US" sz="1800" dirty="0"/>
                    </a:p>
                  </a:txBody>
                  <a:tcPr/>
                </a:tc>
                <a:tc>
                  <a:txBody>
                    <a:bodyPr/>
                    <a:lstStyle/>
                    <a:p>
                      <a:r>
                        <a:rPr lang="en-US" sz="1800" dirty="0" smtClean="0"/>
                        <a:t>Major</a:t>
                      </a:r>
                      <a:r>
                        <a:rPr lang="en-US" sz="1800" baseline="0" dirty="0" smtClean="0"/>
                        <a:t> cotton exporter. Large producer of gold and oil.</a:t>
                      </a:r>
                      <a:endParaRPr lang="en-US" sz="1800" dirty="0"/>
                    </a:p>
                  </a:txBody>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r>
              <a:rPr lang="en-US" dirty="0" smtClean="0"/>
              <a:t>INDUSTRY</a:t>
            </a:r>
            <a:endParaRPr lang="en-US" dirty="0"/>
          </a:p>
        </p:txBody>
      </p:sp>
      <p:sp>
        <p:nvSpPr>
          <p:cNvPr id="3" name="Content Placeholder 2"/>
          <p:cNvSpPr>
            <a:spLocks noGrp="1"/>
          </p:cNvSpPr>
          <p:nvPr>
            <p:ph idx="1"/>
          </p:nvPr>
        </p:nvSpPr>
        <p:spPr/>
        <p:txBody>
          <a:bodyPr>
            <a:normAutofit fontScale="92500"/>
          </a:bodyPr>
          <a:lstStyle/>
          <a:p>
            <a:r>
              <a:rPr lang="en-US" dirty="0" smtClean="0"/>
              <a:t>Many live in growing cities like </a:t>
            </a:r>
            <a:r>
              <a:rPr lang="en-US" dirty="0" err="1" smtClean="0"/>
              <a:t>Almaty</a:t>
            </a:r>
            <a:r>
              <a:rPr lang="en-US" dirty="0" smtClean="0"/>
              <a:t>, Kazakhstan and Tashkent, Uzbekistan.</a:t>
            </a:r>
          </a:p>
          <a:p>
            <a:r>
              <a:rPr lang="en-US" dirty="0" smtClean="0"/>
              <a:t>Many people live in apartments and work in offices or factories.</a:t>
            </a:r>
          </a:p>
          <a:p>
            <a:r>
              <a:rPr lang="en-US" dirty="0" smtClean="0"/>
              <a:t>Many of the industries in the </a:t>
            </a:r>
            <a:r>
              <a:rPr lang="en-US" dirty="0" err="1" smtClean="0"/>
              <a:t>Stans</a:t>
            </a:r>
            <a:r>
              <a:rPr lang="en-US" dirty="0" smtClean="0"/>
              <a:t> are from the Soviet era, but they are mostly old and not in a good working condition.</a:t>
            </a:r>
          </a:p>
          <a:p>
            <a:r>
              <a:rPr lang="en-US" dirty="0" smtClean="0"/>
              <a:t>Slowly they are modernizing the industries and are focused on its energy and mineral resources.</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81000"/>
            <a:ext cx="8229600" cy="5745163"/>
          </a:xfrm>
        </p:spPr>
        <p:txBody>
          <a:bodyPr/>
          <a:lstStyle/>
          <a:p>
            <a:r>
              <a:rPr lang="en-US" dirty="0" smtClean="0"/>
              <a:t>Many of the </a:t>
            </a:r>
            <a:r>
              <a:rPr lang="en-US" dirty="0" err="1" smtClean="0"/>
              <a:t>Stans</a:t>
            </a:r>
            <a:r>
              <a:rPr lang="en-US" dirty="0" smtClean="0"/>
              <a:t> are rich in oil, natural gas and minerals such as coal, gold, iron ore and uranium.</a:t>
            </a:r>
          </a:p>
          <a:p>
            <a:r>
              <a:rPr lang="en-US" dirty="0" smtClean="0"/>
              <a:t>Kazakhstan has major oil reserves.</a:t>
            </a:r>
          </a:p>
          <a:p>
            <a:r>
              <a:rPr lang="en-US" dirty="0" smtClean="0"/>
              <a:t>Turkmenistan is rich in natural gas.</a:t>
            </a:r>
          </a:p>
          <a:p>
            <a:r>
              <a:rPr lang="en-US" dirty="0" smtClean="0"/>
              <a:t>One problem is that these countries are landlocked, with no direct access to the sea. Which is a problem in transporting oil.</a:t>
            </a:r>
          </a:p>
          <a:p>
            <a:r>
              <a:rPr lang="en-US" dirty="0" smtClean="0"/>
              <a:t>Plane are underway to build pipelines to carry oil and gas out of the region.</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r>
              <a:rPr lang="en-US" dirty="0" smtClean="0"/>
              <a:t>ENVIRONMENTAL ISSUES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 the past Soviet caused great environment damage to these countries. They newly formed countries are also facing a challenge to restore and protect the environment.</a:t>
            </a:r>
          </a:p>
          <a:p>
            <a:r>
              <a:rPr lang="en-US" dirty="0" smtClean="0"/>
              <a:t>One major challenge involves the nuclear fallout. For years the Soviet Union conducted nuclear tests in northern Kazakhstan. these nuclear tests left the region with severe radiation pollution.</a:t>
            </a:r>
          </a:p>
          <a:p>
            <a:r>
              <a:rPr lang="en-US" dirty="0" smtClean="0"/>
              <a:t>Radiation has caused serious health problems including cancer and birth defects. This pollution will take years and decades to clean up. </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5821363"/>
          </a:xfrm>
        </p:spPr>
        <p:txBody>
          <a:bodyPr/>
          <a:lstStyle/>
          <a:p>
            <a:r>
              <a:rPr lang="en-US" dirty="0" smtClean="0"/>
              <a:t>Another major challenge is the drying of the Aral Sea.</a:t>
            </a:r>
          </a:p>
          <a:p>
            <a:r>
              <a:rPr lang="en-US" dirty="0" smtClean="0"/>
              <a:t>For years, the Soviets diverted water from rivers feeding the sea to irrigate cotton fields, as a result the sea is not drying up.</a:t>
            </a:r>
          </a:p>
          <a:p>
            <a:r>
              <a:rPr lang="en-US" dirty="0" smtClean="0"/>
              <a:t>Still vast areas of Central Asia remain undeveloped and undamaged. These environmentally healthy lands are their asset.</a:t>
            </a:r>
          </a:p>
          <a:p>
            <a:r>
              <a:rPr lang="en-US" dirty="0" smtClean="0"/>
              <a:t>If they can preserve them it will be an important source of income for them in the future.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733800"/>
            <a:ext cx="8229600" cy="2392363"/>
          </a:xfrm>
        </p:spPr>
        <p:txBody>
          <a:bodyPr/>
          <a:lstStyle/>
          <a:p>
            <a:endParaRPr lang="en-US" dirty="0"/>
          </a:p>
        </p:txBody>
      </p:sp>
      <p:pic>
        <p:nvPicPr>
          <p:cNvPr id="1026" name="Picture 2" descr="http://www.columbia.edu/~tmt2120/aral_sea_2006.jpg">
            <a:hlinkClick r:id="rId2"/>
          </p:cNvPr>
          <p:cNvPicPr>
            <a:picLocks noChangeAspect="1" noChangeArrowheads="1"/>
          </p:cNvPicPr>
          <p:nvPr/>
        </p:nvPicPr>
        <p:blipFill>
          <a:blip r:embed="rId3" cstate="print"/>
          <a:srcRect/>
          <a:stretch>
            <a:fillRect/>
          </a:stretch>
        </p:blipFill>
        <p:spPr bwMode="auto">
          <a:xfrm>
            <a:off x="228600" y="228600"/>
            <a:ext cx="8673168" cy="62484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r>
              <a:rPr lang="en-US" dirty="0" smtClean="0"/>
              <a:t>SAVING ART</a:t>
            </a:r>
            <a:endParaRPr lang="en-US" dirty="0"/>
          </a:p>
        </p:txBody>
      </p:sp>
      <p:sp>
        <p:nvSpPr>
          <p:cNvPr id="3" name="Content Placeholder 2"/>
          <p:cNvSpPr>
            <a:spLocks noGrp="1"/>
          </p:cNvSpPr>
          <p:nvPr>
            <p:ph idx="1"/>
          </p:nvPr>
        </p:nvSpPr>
        <p:spPr/>
        <p:txBody>
          <a:bodyPr>
            <a:normAutofit lnSpcReduction="10000"/>
          </a:bodyPr>
          <a:lstStyle/>
          <a:p>
            <a:r>
              <a:rPr lang="en-US" dirty="0" smtClean="0"/>
              <a:t>Central Asia has a rich artistic </a:t>
            </a:r>
            <a:r>
              <a:rPr lang="en-US" dirty="0" smtClean="0"/>
              <a:t>tradition.</a:t>
            </a:r>
          </a:p>
          <a:p>
            <a:r>
              <a:rPr lang="en-US" dirty="0" smtClean="0"/>
              <a:t>Many works of art has been destroyed, however as a result of war and other conflicts.</a:t>
            </a:r>
          </a:p>
          <a:p>
            <a:r>
              <a:rPr lang="en-US" dirty="0" smtClean="0"/>
              <a:t>In Kabul, Afghanistan for example, the Taliban destroyed priceless art in the National Museum. They also destroyed two giant Buddha statues at </a:t>
            </a:r>
            <a:r>
              <a:rPr lang="en-US" dirty="0" err="1" smtClean="0"/>
              <a:t>Bamiyan</a:t>
            </a:r>
            <a:r>
              <a:rPr lang="en-US" dirty="0" smtClean="0"/>
              <a:t>.</a:t>
            </a:r>
          </a:p>
          <a:p>
            <a:r>
              <a:rPr lang="en-US" dirty="0" smtClean="0"/>
              <a:t>Efforts are nor underway to restore or save the remaining art treasures.</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81001"/>
            <a:ext cx="8229600" cy="3048000"/>
          </a:xfrm>
        </p:spPr>
        <p:txBody>
          <a:bodyPr>
            <a:normAutofit/>
          </a:bodyPr>
          <a:lstStyle/>
          <a:p>
            <a:r>
              <a:rPr lang="en-US" dirty="0" smtClean="0"/>
              <a:t>Foreign countries and international agencies, such as United Nations, are working with the Afghan Government to preserve the country’s artistic heritage.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r>
              <a:rPr lang="en-US" dirty="0" smtClean="0"/>
              <a:t>FLAG OF TERKMENISTAN</a:t>
            </a:r>
            <a:endParaRPr lang="en-US" dirty="0"/>
          </a:p>
        </p:txBody>
      </p:sp>
      <p:sp>
        <p:nvSpPr>
          <p:cNvPr id="3" name="Content Placeholder 2"/>
          <p:cNvSpPr>
            <a:spLocks noGrp="1"/>
          </p:cNvSpPr>
          <p:nvPr>
            <p:ph idx="1"/>
          </p:nvPr>
        </p:nvSpPr>
        <p:spPr>
          <a:xfrm>
            <a:off x="457200" y="2590800"/>
            <a:ext cx="8229600" cy="3535363"/>
          </a:xfrm>
        </p:spPr>
        <p:txBody>
          <a:bodyPr/>
          <a:lstStyle/>
          <a:p>
            <a:endParaRPr lang="en-US" dirty="0"/>
          </a:p>
        </p:txBody>
      </p:sp>
      <p:pic>
        <p:nvPicPr>
          <p:cNvPr id="16386" name="Picture 2" descr="http://www.theodora.com/flags/tx.gif">
            <a:hlinkClick r:id="rId2"/>
          </p:cNvPr>
          <p:cNvPicPr>
            <a:picLocks noChangeAspect="1" noChangeArrowheads="1"/>
          </p:cNvPicPr>
          <p:nvPr/>
        </p:nvPicPr>
        <p:blipFill>
          <a:blip r:embed="rId3" cstate="print"/>
          <a:srcRect/>
          <a:stretch>
            <a:fillRect/>
          </a:stretch>
        </p:blipFill>
        <p:spPr bwMode="auto">
          <a:xfrm>
            <a:off x="304800" y="1600200"/>
            <a:ext cx="8534400" cy="51435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r>
              <a:rPr lang="en-US" dirty="0" smtClean="0"/>
              <a:t>FLAG OF KYRGYZSTAN</a:t>
            </a:r>
            <a:endParaRPr lang="en-US" dirty="0"/>
          </a:p>
        </p:txBody>
      </p:sp>
      <p:sp>
        <p:nvSpPr>
          <p:cNvPr id="3" name="Content Placeholder 2"/>
          <p:cNvSpPr>
            <a:spLocks noGrp="1"/>
          </p:cNvSpPr>
          <p:nvPr>
            <p:ph idx="1"/>
          </p:nvPr>
        </p:nvSpPr>
        <p:spPr>
          <a:xfrm>
            <a:off x="457200" y="3048000"/>
            <a:ext cx="8229600" cy="3078163"/>
          </a:xfrm>
        </p:spPr>
        <p:txBody>
          <a:bodyPr/>
          <a:lstStyle/>
          <a:p>
            <a:endParaRPr lang="en-US" dirty="0"/>
          </a:p>
        </p:txBody>
      </p:sp>
      <p:pic>
        <p:nvPicPr>
          <p:cNvPr id="17412" name="Picture 4" descr="http://1.bp.blogspot.com/_j2d4_Xo4gkA/TBNkzlJZZ9I/AAAAAAAAA1o/vbc7olFt7pw/s1600/Kyrgyzstan_flag_300.png">
            <a:hlinkClick r:id="rId2"/>
          </p:cNvPr>
          <p:cNvPicPr>
            <a:picLocks noChangeAspect="1" noChangeArrowheads="1"/>
          </p:cNvPicPr>
          <p:nvPr/>
        </p:nvPicPr>
        <p:blipFill>
          <a:blip r:embed="rId3" cstate="print"/>
          <a:srcRect/>
          <a:stretch>
            <a:fillRect/>
          </a:stretch>
        </p:blipFill>
        <p:spPr bwMode="auto">
          <a:xfrm>
            <a:off x="228600" y="1676400"/>
            <a:ext cx="8686800" cy="507492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r>
              <a:rPr lang="en-US" dirty="0" smtClean="0"/>
              <a:t>FLAG OF TAJIKSTAN</a:t>
            </a:r>
            <a:endParaRPr lang="en-US" dirty="0"/>
          </a:p>
        </p:txBody>
      </p:sp>
      <p:sp>
        <p:nvSpPr>
          <p:cNvPr id="3" name="Content Placeholder 2"/>
          <p:cNvSpPr>
            <a:spLocks noGrp="1"/>
          </p:cNvSpPr>
          <p:nvPr>
            <p:ph idx="1"/>
          </p:nvPr>
        </p:nvSpPr>
        <p:spPr>
          <a:xfrm>
            <a:off x="457200" y="3657600"/>
            <a:ext cx="8229600" cy="2468563"/>
          </a:xfrm>
        </p:spPr>
        <p:txBody>
          <a:bodyPr/>
          <a:lstStyle/>
          <a:p>
            <a:endParaRPr lang="en-US" dirty="0"/>
          </a:p>
        </p:txBody>
      </p:sp>
      <p:pic>
        <p:nvPicPr>
          <p:cNvPr id="18436" name="Picture 4" descr="http://www.crwflags.com/art/countries/tajikistan.gif">
            <a:hlinkClick r:id="rId2"/>
          </p:cNvPr>
          <p:cNvPicPr>
            <a:picLocks noChangeAspect="1" noChangeArrowheads="1"/>
          </p:cNvPicPr>
          <p:nvPr/>
        </p:nvPicPr>
        <p:blipFill>
          <a:blip r:embed="rId3" cstate="print"/>
          <a:srcRect/>
          <a:stretch>
            <a:fillRect/>
          </a:stretch>
        </p:blipFill>
        <p:spPr bwMode="auto">
          <a:xfrm>
            <a:off x="381000" y="1600200"/>
            <a:ext cx="8458200" cy="507492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r>
              <a:rPr lang="en-US" dirty="0" smtClean="0"/>
              <a:t>FLAG OF AFGHANISTAN</a:t>
            </a:r>
            <a:endParaRPr lang="en-US" dirty="0"/>
          </a:p>
        </p:txBody>
      </p:sp>
      <p:sp>
        <p:nvSpPr>
          <p:cNvPr id="3" name="Content Placeholder 2"/>
          <p:cNvSpPr>
            <a:spLocks noGrp="1"/>
          </p:cNvSpPr>
          <p:nvPr>
            <p:ph idx="1"/>
          </p:nvPr>
        </p:nvSpPr>
        <p:spPr>
          <a:xfrm>
            <a:off x="457200" y="3733800"/>
            <a:ext cx="8229600" cy="2392363"/>
          </a:xfrm>
        </p:spPr>
        <p:txBody>
          <a:bodyPr/>
          <a:lstStyle/>
          <a:p>
            <a:endParaRPr lang="en-US" dirty="0"/>
          </a:p>
        </p:txBody>
      </p:sp>
      <p:pic>
        <p:nvPicPr>
          <p:cNvPr id="19460" name="Picture 4" descr="http://www.rwi.uzh.ch/oe/cimels/law/countries/afghanistan/FlagAfghanistan.png">
            <a:hlinkClick r:id="rId2"/>
          </p:cNvPr>
          <p:cNvPicPr>
            <a:picLocks noChangeAspect="1" noChangeArrowheads="1"/>
          </p:cNvPicPr>
          <p:nvPr/>
        </p:nvPicPr>
        <p:blipFill>
          <a:blip r:embed="rId3" cstate="print"/>
          <a:srcRect/>
          <a:stretch>
            <a:fillRect/>
          </a:stretch>
        </p:blipFill>
        <p:spPr bwMode="auto">
          <a:xfrm>
            <a:off x="228600" y="1600200"/>
            <a:ext cx="8686800" cy="508431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124200"/>
            <a:ext cx="8229600" cy="3001963"/>
          </a:xfrm>
        </p:spPr>
        <p:txBody>
          <a:bodyPr/>
          <a:lstStyle/>
          <a:p>
            <a:endParaRPr lang="en-US" dirty="0"/>
          </a:p>
        </p:txBody>
      </p:sp>
      <p:pic>
        <p:nvPicPr>
          <p:cNvPr id="20482" name="Picture 2" descr="https://www.lib.utexas.edu/maps/commonwealth/central_asian_common_2002.jpg">
            <a:hlinkClick r:id="rId2"/>
          </p:cNvPr>
          <p:cNvPicPr>
            <a:picLocks noChangeAspect="1" noChangeArrowheads="1"/>
          </p:cNvPicPr>
          <p:nvPr/>
        </p:nvPicPr>
        <p:blipFill>
          <a:blip r:embed="rId3" cstate="print"/>
          <a:srcRect/>
          <a:stretch>
            <a:fillRect/>
          </a:stretch>
        </p:blipFill>
        <p:spPr bwMode="auto">
          <a:xfrm>
            <a:off x="152400" y="0"/>
            <a:ext cx="8839200" cy="682251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r>
              <a:rPr lang="en-US" dirty="0" smtClean="0"/>
              <a:t>THE STANS</a:t>
            </a:r>
            <a:endParaRPr lang="en-US" dirty="0"/>
          </a:p>
        </p:txBody>
      </p:sp>
      <p:sp>
        <p:nvSpPr>
          <p:cNvPr id="3" name="Content Placeholder 2"/>
          <p:cNvSpPr>
            <a:spLocks noGrp="1"/>
          </p:cNvSpPr>
          <p:nvPr>
            <p:ph idx="1"/>
          </p:nvPr>
        </p:nvSpPr>
        <p:spPr/>
        <p:txBody>
          <a:bodyPr/>
          <a:lstStyle/>
          <a:p>
            <a:r>
              <a:rPr lang="en-US" b="1" dirty="0" smtClean="0">
                <a:solidFill>
                  <a:schemeClr val="accent2">
                    <a:lumMod val="50000"/>
                  </a:schemeClr>
                </a:solidFill>
              </a:rPr>
              <a:t>REFUGEE:</a:t>
            </a:r>
          </a:p>
          <a:p>
            <a:pPr>
              <a:buNone/>
            </a:pPr>
            <a:r>
              <a:rPr lang="en-US" dirty="0">
                <a:solidFill>
                  <a:schemeClr val="accent2">
                    <a:lumMod val="50000"/>
                  </a:schemeClr>
                </a:solidFill>
              </a:rPr>
              <a:t> </a:t>
            </a:r>
            <a:r>
              <a:rPr lang="en-US" dirty="0" smtClean="0">
                <a:solidFill>
                  <a:schemeClr val="accent2">
                    <a:lumMod val="50000"/>
                  </a:schemeClr>
                </a:solidFill>
              </a:rPr>
              <a:t>  </a:t>
            </a:r>
            <a:r>
              <a:rPr lang="en-US" dirty="0" smtClean="0"/>
              <a:t>a person who flees war or other disasters.</a:t>
            </a:r>
          </a:p>
          <a:p>
            <a:r>
              <a:rPr lang="en-US" b="1" dirty="0" smtClean="0">
                <a:solidFill>
                  <a:schemeClr val="accent2">
                    <a:lumMod val="50000"/>
                  </a:schemeClr>
                </a:solidFill>
              </a:rPr>
              <a:t>DICTATORSHIP:</a:t>
            </a:r>
          </a:p>
          <a:p>
            <a:pPr>
              <a:buNone/>
            </a:pPr>
            <a:r>
              <a:rPr lang="en-US" dirty="0">
                <a:solidFill>
                  <a:schemeClr val="accent2">
                    <a:lumMod val="50000"/>
                  </a:schemeClr>
                </a:solidFill>
              </a:rPr>
              <a:t> </a:t>
            </a:r>
            <a:r>
              <a:rPr lang="en-US" dirty="0" smtClean="0">
                <a:solidFill>
                  <a:schemeClr val="accent2">
                    <a:lumMod val="50000"/>
                  </a:schemeClr>
                </a:solidFill>
              </a:rPr>
              <a:t>  </a:t>
            </a:r>
            <a:r>
              <a:rPr lang="en-US" dirty="0" smtClean="0"/>
              <a:t>a form of government in which power is held by a leader who has absolute authority.</a:t>
            </a:r>
          </a:p>
          <a:p>
            <a:r>
              <a:rPr lang="en-US" b="1" dirty="0" smtClean="0">
                <a:solidFill>
                  <a:schemeClr val="accent2">
                    <a:lumMod val="50000"/>
                  </a:schemeClr>
                </a:solidFill>
              </a:rPr>
              <a:t>LANDLOCKED:</a:t>
            </a:r>
          </a:p>
          <a:p>
            <a:pPr>
              <a:buNone/>
            </a:pPr>
            <a:r>
              <a:rPr lang="en-US" dirty="0">
                <a:solidFill>
                  <a:schemeClr val="accent2">
                    <a:lumMod val="50000"/>
                  </a:schemeClr>
                </a:solidFill>
              </a:rPr>
              <a:t> </a:t>
            </a:r>
            <a:r>
              <a:rPr lang="en-US" dirty="0" smtClean="0">
                <a:solidFill>
                  <a:schemeClr val="accent2">
                    <a:lumMod val="50000"/>
                  </a:schemeClr>
                </a:solidFill>
              </a:rPr>
              <a:t>  </a:t>
            </a:r>
            <a:r>
              <a:rPr lang="en-US" dirty="0" smtClean="0"/>
              <a:t>having no direct access to the sea.</a:t>
            </a:r>
            <a:endParaRPr lang="en-US" dirty="0">
              <a:solidFill>
                <a:schemeClr val="accent2">
                  <a:lumMod val="50000"/>
                </a:schemeClr>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TotalTime>
  <Words>1398</Words>
  <Application>Microsoft Office PowerPoint</Application>
  <PresentationFormat>On-screen Show (4:3)</PresentationFormat>
  <Paragraphs>115</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THE STANS</vt:lpstr>
      <vt:lpstr>FLAG OF KAZAKHSTAN</vt:lpstr>
      <vt:lpstr>FLAG OF UZBEKISTAN</vt:lpstr>
      <vt:lpstr>FLAG OF TERKMENISTAN</vt:lpstr>
      <vt:lpstr>FLAG OF KYRGYZSTAN</vt:lpstr>
      <vt:lpstr>FLAG OF TAJIKSTAN</vt:lpstr>
      <vt:lpstr>FLAG OF AFGHANISTAN</vt:lpstr>
      <vt:lpstr>Slide 8</vt:lpstr>
      <vt:lpstr>THE STANS</vt:lpstr>
      <vt:lpstr>Slide 10</vt:lpstr>
      <vt:lpstr>Slide 11</vt:lpstr>
      <vt:lpstr>WARFARE AND UNREST IN AFGHANISTAN</vt:lpstr>
      <vt:lpstr>CONFLICT IN AFGHANISTAN</vt:lpstr>
      <vt:lpstr>Slide 14</vt:lpstr>
      <vt:lpstr>A CAMPAIGN AGAINST TERRORISM</vt:lpstr>
      <vt:lpstr>Slide 16</vt:lpstr>
      <vt:lpstr>Slide 17</vt:lpstr>
      <vt:lpstr>Slide 18</vt:lpstr>
      <vt:lpstr>Slide 19</vt:lpstr>
      <vt:lpstr>Slide 20</vt:lpstr>
      <vt:lpstr>Slide 21</vt:lpstr>
      <vt:lpstr>HERAT, AFGHANISTAN</vt:lpstr>
      <vt:lpstr>CONFLICTS IN OTHER CENTRAL ASIAN COUNTRIES</vt:lpstr>
      <vt:lpstr>ETHNIC DISPUTES</vt:lpstr>
      <vt:lpstr>POLITICAL CONFLICTS</vt:lpstr>
      <vt:lpstr>Slide 26</vt:lpstr>
      <vt:lpstr>HELP FOR CENTRAL ASIA</vt:lpstr>
      <vt:lpstr>ECONOMIC CONDITIONS IN CENTRAL ASIA</vt:lpstr>
      <vt:lpstr>AGRICULTURE</vt:lpstr>
      <vt:lpstr>Slide 30</vt:lpstr>
      <vt:lpstr>ECONOMIES OF CENTRAL ASIAN COUNTRIES</vt:lpstr>
      <vt:lpstr>INDUSTRY</vt:lpstr>
      <vt:lpstr>Slide 33</vt:lpstr>
      <vt:lpstr>ENVIRONMENTAL ISSUES</vt:lpstr>
      <vt:lpstr>Slide 35</vt:lpstr>
      <vt:lpstr>Slide 36</vt:lpstr>
      <vt:lpstr>SAVING ART</vt:lpstr>
      <vt:lpstr>Slide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STANS</dc:title>
  <dc:creator>ayeshanigar</dc:creator>
  <cp:lastModifiedBy>ayeshanigar</cp:lastModifiedBy>
  <cp:revision>27</cp:revision>
  <dcterms:created xsi:type="dcterms:W3CDTF">2014-03-25T09:33:14Z</dcterms:created>
  <dcterms:modified xsi:type="dcterms:W3CDTF">2014-03-31T06:52:51Z</dcterms:modified>
</cp:coreProperties>
</file>